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853" r:id="rId2"/>
  </p:sldMasterIdLst>
  <p:notesMasterIdLst>
    <p:notesMasterId r:id="rId44"/>
  </p:notesMasterIdLst>
  <p:handoutMasterIdLst>
    <p:handoutMasterId r:id="rId45"/>
  </p:handoutMasterIdLst>
  <p:sldIdLst>
    <p:sldId id="257" r:id="rId3"/>
    <p:sldId id="335" r:id="rId4"/>
    <p:sldId id="334" r:id="rId5"/>
    <p:sldId id="336" r:id="rId6"/>
    <p:sldId id="337" r:id="rId7"/>
    <p:sldId id="338" r:id="rId8"/>
    <p:sldId id="339" r:id="rId9"/>
    <p:sldId id="371" r:id="rId10"/>
    <p:sldId id="340" r:id="rId11"/>
    <p:sldId id="378" r:id="rId12"/>
    <p:sldId id="372" r:id="rId13"/>
    <p:sldId id="342" r:id="rId14"/>
    <p:sldId id="343" r:id="rId15"/>
    <p:sldId id="375" r:id="rId16"/>
    <p:sldId id="344" r:id="rId17"/>
    <p:sldId id="345" r:id="rId18"/>
    <p:sldId id="346" r:id="rId19"/>
    <p:sldId id="347" r:id="rId20"/>
    <p:sldId id="348" r:id="rId21"/>
    <p:sldId id="350" r:id="rId22"/>
    <p:sldId id="351" r:id="rId23"/>
    <p:sldId id="352" r:id="rId24"/>
    <p:sldId id="353" r:id="rId25"/>
    <p:sldId id="379" r:id="rId26"/>
    <p:sldId id="354" r:id="rId27"/>
    <p:sldId id="355" r:id="rId28"/>
    <p:sldId id="356" r:id="rId29"/>
    <p:sldId id="358" r:id="rId30"/>
    <p:sldId id="359" r:id="rId31"/>
    <p:sldId id="360" r:id="rId32"/>
    <p:sldId id="361" r:id="rId33"/>
    <p:sldId id="362" r:id="rId34"/>
    <p:sldId id="363" r:id="rId35"/>
    <p:sldId id="365" r:id="rId36"/>
    <p:sldId id="376" r:id="rId37"/>
    <p:sldId id="377" r:id="rId38"/>
    <p:sldId id="366" r:id="rId39"/>
    <p:sldId id="367" r:id="rId40"/>
    <p:sldId id="368" r:id="rId41"/>
    <p:sldId id="380" r:id="rId42"/>
    <p:sldId id="370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hwalbe" initials="k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5B5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551" autoAdjust="0"/>
  </p:normalViewPr>
  <p:slideViewPr>
    <p:cSldViewPr>
      <p:cViewPr varScale="1">
        <p:scale>
          <a:sx n="69" d="100"/>
          <a:sy n="69" d="100"/>
        </p:scale>
        <p:origin x="141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commentAuthors" Target="commentAuthor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16ACC03-8B63-4662-AA1B-AE60329EE7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382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4DE4318-E4BE-49A8-80E2-9AEFB83AE8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40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E47B17-5236-40BE-93D3-1F5307651A8C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70982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E4318-E4BE-49A8-80E2-9AEFB83AE89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123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C96B9-AEB0-4855-A598-DE44B5E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E0B49-8E6C-48C0-9C9D-CC0639D27A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16714-5224-4BBE-BE6A-F6538172A4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351687C-7F23-40DE-8D48-D682CBC4E6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1"/>
          <p:cNvSpPr txBox="1">
            <a:spLocks/>
          </p:cNvSpPr>
          <p:nvPr/>
        </p:nvSpPr>
        <p:spPr>
          <a:xfrm>
            <a:off x="5486400" y="6492875"/>
            <a:ext cx="1600200" cy="365125"/>
          </a:xfrm>
          <a:prstGeom prst="rect">
            <a:avLst/>
          </a:prstGeom>
        </p:spPr>
        <p:txBody>
          <a:bodyPr anchor="b"/>
          <a:lstStyle>
            <a:lvl1pPr algn="l">
              <a:buFontTx/>
              <a:buNone/>
              <a:defRPr smtClean="0"/>
            </a:lvl1pPr>
          </a:lstStyle>
          <a:p>
            <a:pPr>
              <a:defRPr/>
            </a:pPr>
            <a:r>
              <a:rPr lang="en-US" sz="1200" dirty="0">
                <a:latin typeface="+mn-lt"/>
              </a:rPr>
              <a:t>Copyright </a:t>
            </a:r>
            <a:r>
              <a:rPr lang="en-US" sz="1200" dirty="0" smtClean="0">
                <a:latin typeface="+mn-lt"/>
              </a:rPr>
              <a:t>2016</a:t>
            </a:r>
            <a:endParaRPr lang="en-US" sz="1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0"/>
          </p:nvPr>
        </p:nvSpPr>
        <p:spPr>
          <a:xfrm>
            <a:off x="0" y="6492875"/>
            <a:ext cx="2590800" cy="365125"/>
          </a:xfrm>
        </p:spPr>
        <p:txBody>
          <a:bodyPr/>
          <a:lstStyle>
            <a:lvl1pPr algn="l"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Information Technology Project Management, Eighth Edition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1"/>
          </p:nvPr>
        </p:nvSpPr>
        <p:spPr>
          <a:xfrm>
            <a:off x="8588375" y="6492875"/>
            <a:ext cx="555625" cy="365125"/>
          </a:xfrm>
        </p:spPr>
        <p:txBody>
          <a:bodyPr/>
          <a:lstStyle>
            <a:lvl1pPr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fld id="{67A05F08-4D91-4DD3-AB44-190E2F0DE43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80CC8A-ABB7-482E-8C2B-4DE6C9A0F6F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525E1F-A032-423F-903A-16FD4F3765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37A066-44AD-455E-B081-1C1240CB71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F0624A-B2D8-4066-82F2-4F9B939B167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0210C-D799-4DEA-B074-B161F3F07B7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11EE30-4E94-41E2-BBFA-34D8BC8494A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07A2C-411A-4B00-AAEB-86CCF2AE39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C28D2F6-FB43-47CA-8ED3-D0D73BE959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BDA2E-8059-4A99-806C-B8590C0997C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C2F3D-9BB1-46BB-9A9F-B7ED53867B7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D446C-7EFF-4BFD-AD52-D1D8839675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93017-1DB7-4F27-A710-1ACE28A998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6B5A5-B7EF-4531-9773-298C75B5F4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D3361-36D7-44F1-B201-D9F04B1512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3F523-31A3-47E3-9C41-80295EB87E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2F7B6-AD22-46C8-B4C1-BCA82B5010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F2838-0339-4453-987B-447D99B1EC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E60384C-C024-4815-83EE-8847E6151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00200"/>
            <a:ext cx="8229600" cy="13493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Chapter </a:t>
            </a:r>
            <a:r>
              <a:rPr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7:</a:t>
            </a:r>
            <a:r>
              <a:rPr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/>
            </a:r>
            <a:br>
              <a:rPr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</a:br>
            <a:r>
              <a:rPr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Project Cost Management</a:t>
            </a:r>
            <a:endParaRPr>
              <a:effectLst>
                <a:outerShdw blurRad="38100" dist="38100" dir="2700000" algn="tl">
                  <a:srgbClr val="FFFFFF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5791200"/>
            <a:ext cx="47933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See the text itself for full citations.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cannot measure ROI unless you have a benefits measurement process in place</a:t>
            </a:r>
          </a:p>
          <a:p>
            <a:r>
              <a:rPr lang="en-US" dirty="0" smtClean="0"/>
              <a:t>A 2015 report by PMI found:</a:t>
            </a:r>
          </a:p>
          <a:p>
            <a:pPr lvl="1"/>
            <a:r>
              <a:rPr lang="en-US" dirty="0" smtClean="0"/>
              <a:t>Only 20 percent of organizations report having a high level of benefits realization maturity</a:t>
            </a:r>
          </a:p>
          <a:p>
            <a:pPr lvl="1"/>
            <a:r>
              <a:rPr lang="en-US" dirty="0" smtClean="0"/>
              <a:t>39 percent of high-performing organizations report high benefits realization maturity compared to 9 percent of low performers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Snapshot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A05F08-4D91-4DD3-AB44-190E2F0DE43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688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5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525962"/>
          </a:xfrm>
        </p:spPr>
        <p:txBody>
          <a:bodyPr/>
          <a:lstStyle/>
          <a:p>
            <a:r>
              <a:rPr lang="en-US" sz="2400" dirty="0" smtClean="0"/>
              <a:t>Investing in green IT and other initiatives has helped both the environment and companies’ bottom lines</a:t>
            </a:r>
          </a:p>
          <a:p>
            <a:r>
              <a:rPr lang="en-US" sz="2400" dirty="0" smtClean="0"/>
              <a:t>Michael Dell, CEO of Dell, reached his goal to make his company “carbon neutral” in 2008</a:t>
            </a:r>
          </a:p>
          <a:p>
            <a:r>
              <a:rPr lang="en-US" sz="2400" dirty="0" smtClean="0"/>
              <a:t>As </a:t>
            </a:r>
            <a:r>
              <a:rPr lang="en-US" sz="2400" dirty="0"/>
              <a:t>of March 2012, Dell had helped its customers </a:t>
            </a:r>
            <a:r>
              <a:rPr lang="en-US" sz="2400" dirty="0" smtClean="0"/>
              <a:t>save almost </a:t>
            </a:r>
            <a:r>
              <a:rPr lang="en-US" sz="2400" dirty="0"/>
              <a:t>$7 billion in energy </a:t>
            </a:r>
            <a:r>
              <a:rPr lang="en-US" sz="2400" dirty="0" smtClean="0"/>
              <a:t>costs</a:t>
            </a:r>
          </a:p>
          <a:p>
            <a:r>
              <a:rPr lang="en-US" sz="2400" dirty="0" smtClean="0"/>
              <a:t>In 2014 Dell reported being on track toward reaching their goal of recovering 2 billion pounds of used electronics by 2020</a:t>
            </a:r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Went Right?</a:t>
            </a:r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E58CD8-E280-47AC-BE24-C116B1FA11E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838200"/>
            <a:ext cx="8305800" cy="457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1" dirty="0" smtClean="0"/>
              <a:t>Tangible costs</a:t>
            </a:r>
            <a:r>
              <a:rPr lang="en-US" dirty="0" smtClean="0"/>
              <a:t> or </a:t>
            </a:r>
            <a:r>
              <a:rPr lang="en-US" b="1" dirty="0" smtClean="0"/>
              <a:t>benefits</a:t>
            </a:r>
            <a:r>
              <a:rPr lang="en-US" dirty="0" smtClean="0"/>
              <a:t> are those costs or benefits that an organization can easily measure in dollars 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Intangible costs</a:t>
            </a:r>
            <a:r>
              <a:rPr lang="en-US" dirty="0" smtClean="0"/>
              <a:t> or </a:t>
            </a:r>
            <a:r>
              <a:rPr lang="en-US" b="1" dirty="0" smtClean="0"/>
              <a:t>benefits</a:t>
            </a:r>
            <a:r>
              <a:rPr lang="en-US" dirty="0" smtClean="0"/>
              <a:t> are costs or benefits that are difficult to measure in monetary terms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Direct costs</a:t>
            </a:r>
            <a:r>
              <a:rPr lang="en-US" dirty="0" smtClean="0"/>
              <a:t> are costs that can be directly related to producing the products and services of the project 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Indirect costs</a:t>
            </a:r>
            <a:r>
              <a:rPr lang="en-US" dirty="0" smtClean="0"/>
              <a:t> are costs that are not directly related to the products or services of the project, but are indirectly related to performing the project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Sunk cost </a:t>
            </a:r>
            <a:r>
              <a:rPr lang="en-US" dirty="0" smtClean="0"/>
              <a:t>is money that has been spent in the past; when deciding what projects to invest in or continue, you should </a:t>
            </a:r>
            <a:r>
              <a:rPr lang="en-US" i="1" dirty="0" smtClean="0"/>
              <a:t>not</a:t>
            </a:r>
            <a:r>
              <a:rPr lang="en-US" dirty="0" smtClean="0"/>
              <a:t> include sunk costs </a:t>
            </a:r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4111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Types of Costs and Benefits</a:t>
            </a:r>
          </a:p>
        </p:txBody>
      </p:sp>
      <p:sp>
        <p:nvSpPr>
          <p:cNvPr id="3072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EB3F714-30BF-4029-B3DF-B4C71CA7937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b="1" dirty="0" smtClean="0"/>
              <a:t>Learning curve theory</a:t>
            </a:r>
            <a:r>
              <a:rPr lang="en-US" dirty="0" smtClean="0"/>
              <a:t> states that when many items are produced repetitively, the unit cost of those items decreases in a regular pattern as more units are produced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Reserves</a:t>
            </a:r>
            <a:r>
              <a:rPr lang="en-US" dirty="0" smtClean="0"/>
              <a:t> are dollars included in a cost estimate to mitigate cost risk by allowing for future situations that are difficult to predict</a:t>
            </a:r>
          </a:p>
          <a:p>
            <a:pPr lvl="1">
              <a:lnSpc>
                <a:spcPct val="80000"/>
              </a:lnSpc>
            </a:pPr>
            <a:r>
              <a:rPr lang="en-US" b="1" dirty="0" smtClean="0"/>
              <a:t>Contingency reserves</a:t>
            </a:r>
            <a:r>
              <a:rPr lang="en-US" dirty="0" smtClean="0"/>
              <a:t> allow for future situations that may be partially planned for (sometimes called </a:t>
            </a:r>
            <a:r>
              <a:rPr lang="en-US" b="1" dirty="0" smtClean="0"/>
              <a:t>known unknowns</a:t>
            </a:r>
            <a:r>
              <a:rPr lang="en-US" dirty="0" smtClean="0"/>
              <a:t>) and are included in the project cost baseline</a:t>
            </a:r>
          </a:p>
          <a:p>
            <a:pPr lvl="1">
              <a:lnSpc>
                <a:spcPct val="80000"/>
              </a:lnSpc>
            </a:pPr>
            <a:r>
              <a:rPr lang="en-US" b="1" dirty="0" smtClean="0"/>
              <a:t>Management reserves</a:t>
            </a:r>
            <a:r>
              <a:rPr lang="en-US" dirty="0" smtClean="0"/>
              <a:t> allow for future situations that are unpredictable (sometimes called </a:t>
            </a:r>
            <a:r>
              <a:rPr lang="en-US" b="1" dirty="0" smtClean="0"/>
              <a:t>unknown unknowns</a:t>
            </a:r>
            <a:r>
              <a:rPr lang="en-US" dirty="0" smtClean="0"/>
              <a:t> 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610600" cy="7159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More Basic Principles of Cost Management</a:t>
            </a:r>
          </a:p>
        </p:txBody>
      </p:sp>
      <p:sp>
        <p:nvSpPr>
          <p:cNvPr id="3174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9A66E-B55B-4BF5-AD2A-2A3550D95B5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project team uses expert judgment, analytical techniques, and meetings to develop the </a:t>
            </a:r>
            <a:r>
              <a:rPr lang="en-US" dirty="0" smtClean="0"/>
              <a:t>cost management </a:t>
            </a:r>
            <a:r>
              <a:rPr lang="en-US" dirty="0"/>
              <a:t>plan</a:t>
            </a:r>
          </a:p>
          <a:p>
            <a:r>
              <a:rPr lang="en-US" dirty="0"/>
              <a:t>A </a:t>
            </a:r>
            <a:r>
              <a:rPr lang="en-US" dirty="0" smtClean="0"/>
              <a:t>cost </a:t>
            </a:r>
            <a:r>
              <a:rPr lang="en-US" dirty="0"/>
              <a:t>management plan includes:</a:t>
            </a:r>
          </a:p>
          <a:p>
            <a:pPr lvl="1"/>
            <a:r>
              <a:rPr lang="en-US" dirty="0" smtClean="0"/>
              <a:t>Level </a:t>
            </a:r>
            <a:r>
              <a:rPr lang="en-US" dirty="0"/>
              <a:t>of accuracy and units of measure</a:t>
            </a:r>
          </a:p>
          <a:p>
            <a:pPr lvl="1"/>
            <a:r>
              <a:rPr lang="en-US" dirty="0" smtClean="0"/>
              <a:t>Organizational procedure links</a:t>
            </a:r>
          </a:p>
          <a:p>
            <a:pPr lvl="1"/>
            <a:r>
              <a:rPr lang="en-US" dirty="0" smtClean="0"/>
              <a:t>Control </a:t>
            </a:r>
            <a:r>
              <a:rPr lang="en-US" dirty="0"/>
              <a:t>thresholds</a:t>
            </a:r>
          </a:p>
          <a:p>
            <a:pPr lvl="1"/>
            <a:r>
              <a:rPr lang="en-US" dirty="0"/>
              <a:t>Rules of performance measurement</a:t>
            </a:r>
          </a:p>
          <a:p>
            <a:pPr lvl="1"/>
            <a:r>
              <a:rPr lang="en-US" dirty="0"/>
              <a:t>Reporting formats</a:t>
            </a:r>
          </a:p>
          <a:p>
            <a:pPr lvl="1"/>
            <a:r>
              <a:rPr lang="en-US" dirty="0"/>
              <a:t>Process descriptions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Cost Management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A05F08-4D91-4DD3-AB44-190E2F0DE43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022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managers must take cost estimates seriously if they want to complete projects within budget constraints</a:t>
            </a:r>
          </a:p>
          <a:p>
            <a:r>
              <a:rPr lang="en-US" dirty="0" smtClean="0"/>
              <a:t>It’s important to know the types of cost estimates, how to prepare cost estimates, and typical problems associated with IT cost estimates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Estimating Costs</a:t>
            </a:r>
          </a:p>
        </p:txBody>
      </p:sp>
      <p:sp>
        <p:nvSpPr>
          <p:cNvPr id="3277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4721FD-A3A0-4E27-912F-6F8645958C4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Table 7-1. Types of Cost Estimates</a:t>
            </a:r>
          </a:p>
        </p:txBody>
      </p:sp>
      <p:sp>
        <p:nvSpPr>
          <p:cNvPr id="33796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B2A4FAAA-2A73-4318-BAD7-1E94D370EBD7}" type="slidenum">
              <a:rPr lang="en-US" smtClean="0"/>
              <a:pPr>
                <a:buFontTx/>
                <a:buNone/>
                <a:defRPr/>
              </a:pPr>
              <a:t>16</a:t>
            </a:fld>
            <a:endParaRPr lang="en-US" dirty="0"/>
          </a:p>
        </p:txBody>
      </p:sp>
      <p:pic>
        <p:nvPicPr>
          <p:cNvPr id="33797" name="Picture 7" descr="Tbl07-02.bmp"/>
          <p:cNvPicPr>
            <a:picLocks noChangeAspect="1"/>
          </p:cNvPicPr>
          <p:nvPr/>
        </p:nvPicPr>
        <p:blipFill>
          <a:blip r:embed="rId2"/>
          <a:srcRect t="9091"/>
          <a:stretch>
            <a:fillRect/>
          </a:stretch>
        </p:blipFill>
        <p:spPr bwMode="auto">
          <a:xfrm>
            <a:off x="352425" y="2057400"/>
            <a:ext cx="84391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066800"/>
            <a:ext cx="8382000" cy="4525962"/>
          </a:xfrm>
        </p:spPr>
        <p:txBody>
          <a:bodyPr/>
          <a:lstStyle/>
          <a:p>
            <a:r>
              <a:rPr lang="en-US" dirty="0"/>
              <a:t>The number and type of cost estimates vary by application area. </a:t>
            </a:r>
            <a:r>
              <a:rPr lang="en-US" dirty="0" smtClean="0"/>
              <a:t>The Association </a:t>
            </a:r>
            <a:r>
              <a:rPr lang="en-US" dirty="0"/>
              <a:t>for the Advancement of Cost Engineering </a:t>
            </a:r>
            <a:r>
              <a:rPr lang="en-US" dirty="0" smtClean="0"/>
              <a:t>International </a:t>
            </a:r>
            <a:r>
              <a:rPr lang="en-US" dirty="0"/>
              <a:t>identifies </a:t>
            </a:r>
            <a:r>
              <a:rPr lang="en-US" dirty="0" smtClean="0"/>
              <a:t>five types </a:t>
            </a:r>
            <a:r>
              <a:rPr lang="en-US" dirty="0"/>
              <a:t>of cost estimates for construction projects: order of magnitude, conceptual, </a:t>
            </a:r>
            <a:r>
              <a:rPr lang="en-US" dirty="0" smtClean="0"/>
              <a:t>preliminary, definitive</a:t>
            </a:r>
            <a:r>
              <a:rPr lang="en-US" dirty="0"/>
              <a:t>, and </a:t>
            </a:r>
            <a:r>
              <a:rPr lang="en-US" dirty="0" smtClean="0"/>
              <a:t>control</a:t>
            </a:r>
          </a:p>
          <a:p>
            <a:r>
              <a:rPr lang="en-US" dirty="0" smtClean="0"/>
              <a:t>Estimates </a:t>
            </a:r>
            <a:r>
              <a:rPr lang="en-US" dirty="0"/>
              <a:t>are usually done at </a:t>
            </a:r>
            <a:r>
              <a:rPr lang="en-US" dirty="0" smtClean="0"/>
              <a:t>various stages </a:t>
            </a:r>
            <a:r>
              <a:rPr lang="en-US" dirty="0"/>
              <a:t>of a project and should become more accurate as time </a:t>
            </a:r>
            <a:r>
              <a:rPr lang="en-US" dirty="0" smtClean="0"/>
              <a:t>progresses</a:t>
            </a:r>
          </a:p>
          <a:p>
            <a:r>
              <a:rPr lang="en-US" dirty="0" smtClean="0"/>
              <a:t>A large percentage of total project costs are often labor costs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More on Cost Estimates</a:t>
            </a:r>
          </a:p>
        </p:txBody>
      </p:sp>
      <p:sp>
        <p:nvSpPr>
          <p:cNvPr id="34821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E7F84E3-0E6E-4069-8DD7-515ABC3FF36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Table 7-2. Maximum FTE by Department by Year</a:t>
            </a:r>
          </a:p>
        </p:txBody>
      </p:sp>
      <p:sp>
        <p:nvSpPr>
          <p:cNvPr id="35845" name="Footer Placeholder 7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Eighth Edition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C6E4E9EB-E461-4C0D-B1E5-5BBE892EF26C}" type="slidenum">
              <a:rPr lang="en-US" smtClean="0"/>
              <a:pPr>
                <a:buFontTx/>
                <a:buNone/>
                <a:defRPr/>
              </a:pPr>
              <a:t>18</a:t>
            </a:fld>
            <a:endParaRPr lang="en-US" dirty="0"/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2"/>
          <a:srcRect l="17500" t="43000" r="22500" b="28000"/>
          <a:stretch>
            <a:fillRect/>
          </a:stretch>
        </p:blipFill>
        <p:spPr bwMode="auto">
          <a:xfrm>
            <a:off x="304800" y="1905000"/>
            <a:ext cx="8458200" cy="255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305800" cy="5334000"/>
          </a:xfrm>
        </p:spPr>
        <p:txBody>
          <a:bodyPr/>
          <a:lstStyle/>
          <a:p>
            <a:r>
              <a:rPr lang="en-US" smtClean="0"/>
              <a:t>Basic tools and techniques for cost estimates:</a:t>
            </a:r>
          </a:p>
          <a:p>
            <a:pPr lvl="1"/>
            <a:r>
              <a:rPr lang="en-US" b="1" smtClean="0"/>
              <a:t>Analogous </a:t>
            </a:r>
            <a:r>
              <a:rPr lang="en-US" smtClean="0"/>
              <a:t>or</a:t>
            </a:r>
            <a:r>
              <a:rPr lang="en-US" b="1" smtClean="0"/>
              <a:t> top-down estimates: </a:t>
            </a:r>
            <a:r>
              <a:rPr lang="en-US" smtClean="0"/>
              <a:t>use the actual cost of a previous, similar project as the basis for estimating the cost of the current project </a:t>
            </a:r>
          </a:p>
          <a:p>
            <a:pPr lvl="1"/>
            <a:r>
              <a:rPr lang="en-US" b="1" smtClean="0"/>
              <a:t>Bottom-up estimates:</a:t>
            </a:r>
            <a:r>
              <a:rPr lang="en-US" smtClean="0"/>
              <a:t> involve estimating individual work items or activities and summing them to get a project total </a:t>
            </a:r>
          </a:p>
          <a:p>
            <a:pPr lvl="1"/>
            <a:r>
              <a:rPr lang="en-US" b="1" smtClean="0"/>
              <a:t>Parametric modeling </a:t>
            </a:r>
            <a:r>
              <a:rPr lang="en-US" smtClean="0"/>
              <a:t>uses project characteristics (parameters) in a mathematical model to estimate project costs 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915400" cy="652463"/>
          </a:xfrm>
        </p:spPr>
        <p:txBody>
          <a:bodyPr>
            <a:normAutofit fontScale="90000"/>
          </a:bodyPr>
          <a:lstStyle/>
          <a:p>
            <a:r>
              <a:rPr lang="en-US" smtClean="0"/>
              <a:t>Cost Estimation Tools and Techniques</a:t>
            </a:r>
            <a:endParaRPr lang="en-US" sz="4800" smtClean="0"/>
          </a:p>
        </p:txBody>
      </p:sp>
      <p:sp>
        <p:nvSpPr>
          <p:cNvPr id="3686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CA1164-1E66-4728-BD22-9CEFEE3019E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the importance of project cost management</a:t>
            </a:r>
          </a:p>
          <a:p>
            <a:r>
              <a:rPr lang="en-US" dirty="0" smtClean="0"/>
              <a:t>Explain </a:t>
            </a:r>
            <a:r>
              <a:rPr lang="en-US" dirty="0"/>
              <a:t>basic project cost management principles, concepts, and terms</a:t>
            </a:r>
          </a:p>
          <a:p>
            <a:r>
              <a:rPr lang="en-US" dirty="0" smtClean="0"/>
              <a:t>Describe </a:t>
            </a:r>
            <a:r>
              <a:rPr lang="en-US" dirty="0"/>
              <a:t>the process of planning cost management</a:t>
            </a:r>
          </a:p>
          <a:p>
            <a:r>
              <a:rPr lang="en-US" dirty="0" smtClean="0"/>
              <a:t>Discuss </a:t>
            </a:r>
            <a:r>
              <a:rPr lang="en-US" dirty="0"/>
              <a:t>different types of cost estimates and methods for preparing them</a:t>
            </a:r>
            <a:endParaRPr lang="en-US" dirty="0" smtClean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Learning Objectives</a:t>
            </a:r>
          </a:p>
        </p:txBody>
      </p:sp>
      <p:sp>
        <p:nvSpPr>
          <p:cNvPr id="2150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Eighth </a:t>
            </a:r>
            <a:r>
              <a:rPr lang="en-US" dirty="0" smtClean="0"/>
              <a:t>Edition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4FE848D-4656-45B6-9A98-5B95985B24C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4582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Estimates are done too quickly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People lack estimating experience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Human beings are biased toward underestimation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Management desires accuracy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Typical Problems with IT Cost Estimates</a:t>
            </a:r>
          </a:p>
        </p:txBody>
      </p:sp>
      <p:sp>
        <p:nvSpPr>
          <p:cNvPr id="3789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44AFA2-5261-400E-B694-205D28302F2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19200"/>
            <a:ext cx="8305800" cy="4572000"/>
          </a:xfrm>
        </p:spPr>
        <p:txBody>
          <a:bodyPr/>
          <a:lstStyle/>
          <a:p>
            <a:r>
              <a:rPr lang="en-US" dirty="0" smtClean="0"/>
              <a:t>See the text for a detailed example of creating a cost estimate for the Surveyor Pro project described in the opening case</a:t>
            </a:r>
          </a:p>
          <a:p>
            <a:r>
              <a:rPr lang="en-US" dirty="0" smtClean="0"/>
              <a:t>Before creating an estimate, know what it will be used for, gather as much information as possible, and clarify the ground rules and assumptions for the estimate</a:t>
            </a:r>
          </a:p>
          <a:p>
            <a:r>
              <a:rPr lang="en-US" dirty="0" smtClean="0"/>
              <a:t>If possible, estimate costs by major WBS categories</a:t>
            </a:r>
          </a:p>
          <a:p>
            <a:r>
              <a:rPr lang="en-US" dirty="0" smtClean="0"/>
              <a:t>Create a cost model to make it easy to make changes to  and document the estimate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868362"/>
          </a:xfrm>
        </p:spPr>
        <p:txBody>
          <a:bodyPr/>
          <a:lstStyle/>
          <a:p>
            <a:r>
              <a:rPr lang="en-US" smtClean="0"/>
              <a:t>Sample Cost Estimate</a:t>
            </a:r>
          </a:p>
        </p:txBody>
      </p:sp>
      <p:sp>
        <p:nvSpPr>
          <p:cNvPr id="3891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89100D-62CE-45A5-8F36-EA508C727B8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Figure 7-2. Surveyor Pro Project Cost Estimate</a:t>
            </a:r>
          </a:p>
        </p:txBody>
      </p:sp>
      <p:sp>
        <p:nvSpPr>
          <p:cNvPr id="39940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C0618DA8-A2F6-4956-A9FC-B37EA1B1ABA1}" type="slidenum">
              <a:rPr lang="en-US" smtClean="0"/>
              <a:pPr>
                <a:buFontTx/>
                <a:buNone/>
                <a:defRPr/>
              </a:pPr>
              <a:t>22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64820"/>
            <a:ext cx="7696199" cy="578564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05800" cy="10207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Figure 7-3. Surveyor Pro Software Development Estimate</a:t>
            </a:r>
          </a:p>
        </p:txBody>
      </p:sp>
      <p:sp>
        <p:nvSpPr>
          <p:cNvPr id="40964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BD7AE8-2AE4-4923-88E4-A0ECF81B017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89"/>
          <a:stretch/>
        </p:blipFill>
        <p:spPr>
          <a:xfrm>
            <a:off x="961449" y="1048471"/>
            <a:ext cx="7619999" cy="494605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Alvin Alexander wrote a book called </a:t>
            </a:r>
            <a:r>
              <a:rPr lang="en-US" i="1" dirty="0" smtClean="0"/>
              <a:t>Cost Estimating in an Agile Development Environment </a:t>
            </a:r>
            <a:r>
              <a:rPr lang="en-US" dirty="0" smtClean="0"/>
              <a:t>in 2015</a:t>
            </a:r>
          </a:p>
          <a:p>
            <a:r>
              <a:rPr lang="en-US" dirty="0" smtClean="0"/>
              <a:t>Function points are a means of measuring software size in terms that are meaningful to end users</a:t>
            </a:r>
          </a:p>
          <a:p>
            <a:r>
              <a:rPr lang="en-US" dirty="0" smtClean="0"/>
              <a:t>User stories are a common way to describe requirements in a simple, concise way</a:t>
            </a:r>
          </a:p>
          <a:p>
            <a:r>
              <a:rPr lang="en-US" dirty="0" smtClean="0"/>
              <a:t>Developers can analyze user stories to estimate function points and person-hours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A05F08-4D91-4DD3-AB44-190E2F0DE432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456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10600" cy="4791075"/>
          </a:xfrm>
        </p:spPr>
        <p:txBody>
          <a:bodyPr/>
          <a:lstStyle/>
          <a:p>
            <a:r>
              <a:rPr lang="en-US" dirty="0" smtClean="0"/>
              <a:t>Cost budgeting involves allocating the project cost estimate to individual work items over time</a:t>
            </a:r>
          </a:p>
          <a:p>
            <a:r>
              <a:rPr lang="en-US" dirty="0" smtClean="0"/>
              <a:t>The WBS is a required input to the cost budgeting process since it defines the work items</a:t>
            </a:r>
          </a:p>
          <a:p>
            <a:r>
              <a:rPr lang="en-US" dirty="0" smtClean="0"/>
              <a:t>Important goal is to produce a </a:t>
            </a:r>
            <a:r>
              <a:rPr lang="en-US" b="1" dirty="0" smtClean="0"/>
              <a:t>cost baseline</a:t>
            </a:r>
            <a:endParaRPr lang="en-US" dirty="0" smtClean="0"/>
          </a:p>
          <a:p>
            <a:pPr lvl="1"/>
            <a:r>
              <a:rPr lang="en-US" dirty="0" smtClean="0"/>
              <a:t>a time-phased budget that project managers use to measure and monitor cost performance 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213" y="0"/>
            <a:ext cx="8967787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Determining the Budget</a:t>
            </a:r>
          </a:p>
        </p:txBody>
      </p:sp>
      <p:sp>
        <p:nvSpPr>
          <p:cNvPr id="4198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7A85C03-A3EA-4B00-B6AA-9DC4B996F943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smtClean="0"/>
              <a:t>Figure 7-4. Surveyor Pro Project Cost Baseline</a:t>
            </a:r>
          </a:p>
        </p:txBody>
      </p:sp>
      <p:sp>
        <p:nvSpPr>
          <p:cNvPr id="43012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ED5328D6-3EB7-4C2A-8389-762E5618835F}" type="slidenum">
              <a:rPr lang="en-US" smtClean="0"/>
              <a:pPr>
                <a:buFontTx/>
                <a:buNone/>
                <a:defRPr/>
              </a:pPr>
              <a:t>26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1" y="1538428"/>
            <a:ext cx="8872929" cy="379557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066800"/>
            <a:ext cx="8153400" cy="4724400"/>
          </a:xfrm>
        </p:spPr>
        <p:txBody>
          <a:bodyPr/>
          <a:lstStyle/>
          <a:p>
            <a:r>
              <a:rPr lang="en-US" dirty="0" smtClean="0"/>
              <a:t>Project cost control includes</a:t>
            </a:r>
          </a:p>
          <a:p>
            <a:pPr lvl="1"/>
            <a:r>
              <a:rPr lang="en-US" dirty="0" smtClean="0"/>
              <a:t>Monitoring cost performance</a:t>
            </a:r>
          </a:p>
          <a:p>
            <a:pPr lvl="1"/>
            <a:r>
              <a:rPr lang="en-US" dirty="0" smtClean="0"/>
              <a:t>Ensuring that only appropriate project changes are included in a revised cost baseline</a:t>
            </a:r>
          </a:p>
          <a:p>
            <a:pPr lvl="1"/>
            <a:r>
              <a:rPr lang="en-US" dirty="0" smtClean="0"/>
              <a:t>Informing project stakeholders of authorized changes to the project that will affect costs</a:t>
            </a:r>
          </a:p>
          <a:p>
            <a:r>
              <a:rPr lang="en-US" dirty="0" smtClean="0"/>
              <a:t>Many organizations around the globe have problems with cost control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229600" cy="577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Controlling Costs</a:t>
            </a:r>
          </a:p>
        </p:txBody>
      </p:sp>
      <p:sp>
        <p:nvSpPr>
          <p:cNvPr id="4403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C44F1-BF8B-46B8-A195-54FF54A895E4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066800"/>
            <a:ext cx="8458200" cy="4724400"/>
          </a:xfrm>
        </p:spPr>
        <p:txBody>
          <a:bodyPr/>
          <a:lstStyle/>
          <a:p>
            <a:r>
              <a:rPr lang="en-US" b="1" smtClean="0"/>
              <a:t>EVM </a:t>
            </a:r>
            <a:r>
              <a:rPr lang="en-US" smtClean="0"/>
              <a:t>is a project performance measurement technique that integrates scope, time, and cost data</a:t>
            </a:r>
          </a:p>
          <a:p>
            <a:r>
              <a:rPr lang="en-US" smtClean="0"/>
              <a:t>Given a </a:t>
            </a:r>
            <a:r>
              <a:rPr lang="en-US" b="1" smtClean="0"/>
              <a:t>baseline</a:t>
            </a:r>
            <a:r>
              <a:rPr lang="en-US" smtClean="0"/>
              <a:t> (original plan plus approved changes), you can determine how well the project is meeting its goals</a:t>
            </a:r>
          </a:p>
          <a:p>
            <a:r>
              <a:rPr lang="en-US" smtClean="0"/>
              <a:t>You must enter actual information periodically to use EVM</a:t>
            </a:r>
          </a:p>
          <a:p>
            <a:r>
              <a:rPr lang="en-US" smtClean="0"/>
              <a:t>More and more organizations around the world are using EVM to help control project costs</a:t>
            </a: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87313" y="0"/>
            <a:ext cx="9056687" cy="1066800"/>
          </a:xfrm>
        </p:spPr>
        <p:txBody>
          <a:bodyPr/>
          <a:lstStyle/>
          <a:p>
            <a:r>
              <a:rPr lang="en-US" smtClean="0"/>
              <a:t>Earned Value Management (EVM)</a:t>
            </a:r>
          </a:p>
        </p:txBody>
      </p:sp>
      <p:sp>
        <p:nvSpPr>
          <p:cNvPr id="4608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946CA-C215-4819-A905-54A78399ECD3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305800" cy="47910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The </a:t>
            </a:r>
            <a:r>
              <a:rPr lang="en-US" sz="2400" b="1" smtClean="0"/>
              <a:t>planned value (PV),</a:t>
            </a:r>
            <a:r>
              <a:rPr lang="en-US" sz="2400" smtClean="0"/>
              <a:t> formerly called the budgeted cost of work scheduled (BCWS), also called the budget, is that portion of the approved total cost estimate planned to be spent on an activity during a given period</a:t>
            </a:r>
          </a:p>
          <a:p>
            <a:pPr>
              <a:lnSpc>
                <a:spcPct val="90000"/>
              </a:lnSpc>
            </a:pPr>
            <a:r>
              <a:rPr lang="en-US" sz="2400" b="1" smtClean="0"/>
              <a:t>Actual cost (AC),</a:t>
            </a:r>
            <a:r>
              <a:rPr lang="en-US" sz="2400" smtClean="0"/>
              <a:t> formerly called actual cost of work performed (ACWP), is the total of direct and indirect costs incurred in accomplishing work on an activity during a given period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The </a:t>
            </a:r>
            <a:r>
              <a:rPr lang="en-US" sz="2400" b="1" smtClean="0"/>
              <a:t>earned value (EV),</a:t>
            </a:r>
            <a:r>
              <a:rPr lang="en-US" sz="2400" smtClean="0"/>
              <a:t> formerly called the budgeted cost of work performed (BCWP), is an estimate of the value of the physical work actually completed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EV is based on the original planned costs for the project or activity and the rate at which the team is completing work on the project or activity to date</a:t>
            </a: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0"/>
            <a:ext cx="8791575" cy="1066800"/>
          </a:xfrm>
        </p:spPr>
        <p:txBody>
          <a:bodyPr/>
          <a:lstStyle/>
          <a:p>
            <a:r>
              <a:rPr lang="en-US" smtClean="0"/>
              <a:t>Earned Value Management Terms</a:t>
            </a:r>
          </a:p>
        </p:txBody>
      </p:sp>
      <p:sp>
        <p:nvSpPr>
          <p:cNvPr id="4710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695B36-0208-4B95-A7C4-58E4F7CCDE9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the processes of determining a budget and preparing a </a:t>
            </a:r>
            <a:r>
              <a:rPr lang="en-US" dirty="0" smtClean="0"/>
              <a:t>cost estimate </a:t>
            </a:r>
            <a:r>
              <a:rPr lang="en-US" dirty="0"/>
              <a:t>for an information technology (IT) project</a:t>
            </a:r>
          </a:p>
          <a:p>
            <a:r>
              <a:rPr lang="en-US" dirty="0" smtClean="0"/>
              <a:t>Understand </a:t>
            </a:r>
            <a:r>
              <a:rPr lang="en-US" dirty="0"/>
              <a:t>the benefits of earned value management and project </a:t>
            </a:r>
            <a:r>
              <a:rPr lang="en-US" dirty="0" smtClean="0"/>
              <a:t>portfolio management </a:t>
            </a:r>
            <a:r>
              <a:rPr lang="en-US" dirty="0"/>
              <a:t>to assist in cost control</a:t>
            </a:r>
          </a:p>
          <a:p>
            <a:r>
              <a:rPr lang="en-US" dirty="0" smtClean="0"/>
              <a:t>Describe </a:t>
            </a:r>
            <a:r>
              <a:rPr lang="en-US" dirty="0"/>
              <a:t>how project management software can assist in project </a:t>
            </a:r>
            <a:r>
              <a:rPr lang="en-US" dirty="0" smtClean="0"/>
              <a:t>cost management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</a:p>
        </p:txBody>
      </p:sp>
      <p:sp>
        <p:nvSpPr>
          <p:cNvPr id="2048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F2BE13-B8EC-4E09-AC3C-C8DB49323D4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4582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smtClean="0"/>
              <a:t>Rate of performance (RP)</a:t>
            </a:r>
            <a:r>
              <a:rPr lang="en-US" smtClean="0"/>
              <a:t> is the ratio of actual work completed to the percentage of work planned to have been completed at any given time during the life of the project or activity</a:t>
            </a:r>
          </a:p>
          <a:p>
            <a:pPr>
              <a:lnSpc>
                <a:spcPct val="90000"/>
              </a:lnSpc>
            </a:pPr>
            <a:r>
              <a:rPr lang="en-US" smtClean="0"/>
              <a:t>Brenda Taylor, Senior Project Manager in South Africa, suggests this term and approach for estimating earned value</a:t>
            </a:r>
          </a:p>
          <a:p>
            <a:pPr>
              <a:lnSpc>
                <a:spcPct val="90000"/>
              </a:lnSpc>
            </a:pPr>
            <a:r>
              <a:rPr lang="en-US" smtClean="0"/>
              <a:t>For example, suppose the server installation was halfway completed by the end of week 1. The rate of performance would be 50% because by the end of week 1, the planned schedule reflects that the task should be 100 percent complete and only 50 percent of that work has been completed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715962"/>
          </a:xfrm>
        </p:spPr>
        <p:txBody>
          <a:bodyPr>
            <a:normAutofit fontScale="90000"/>
          </a:bodyPr>
          <a:lstStyle/>
          <a:p>
            <a:r>
              <a:rPr lang="en-US" smtClean="0"/>
              <a:t>Rate of Performance</a:t>
            </a:r>
          </a:p>
        </p:txBody>
      </p:sp>
      <p:sp>
        <p:nvSpPr>
          <p:cNvPr id="4813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4B07C6-11A8-4378-B4E1-6924D9FD37C9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Table 7-3. Earned Value Calculations for One Activity After Week One</a:t>
            </a:r>
          </a:p>
        </p:txBody>
      </p:sp>
      <p:sp>
        <p:nvSpPr>
          <p:cNvPr id="49156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449D5155-323A-470F-B813-49DA0B850D04}" type="slidenum">
              <a:rPr lang="en-US" smtClean="0"/>
              <a:pPr>
                <a:buFontTx/>
                <a:buNone/>
                <a:defRPr/>
              </a:pPr>
              <a:t>31</a:t>
            </a:fld>
            <a:endParaRPr lang="en-US" dirty="0"/>
          </a:p>
        </p:txBody>
      </p:sp>
      <p:pic>
        <p:nvPicPr>
          <p:cNvPr id="49157" name="Picture 7" descr="Tbl07-04.bmp"/>
          <p:cNvPicPr>
            <a:picLocks noChangeAspect="1"/>
          </p:cNvPicPr>
          <p:nvPr/>
        </p:nvPicPr>
        <p:blipFill>
          <a:blip r:embed="rId2"/>
          <a:srcRect t="7692"/>
          <a:stretch>
            <a:fillRect/>
          </a:stretch>
        </p:blipFill>
        <p:spPr bwMode="auto">
          <a:xfrm>
            <a:off x="457200" y="1981200"/>
            <a:ext cx="81708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Table 7-4. Earned Value Formulas</a:t>
            </a:r>
          </a:p>
        </p:txBody>
      </p:sp>
      <p:sp>
        <p:nvSpPr>
          <p:cNvPr id="50180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D53D8F8D-F344-4FCC-9B51-C16CF2F205EA}" type="slidenum">
              <a:rPr lang="en-US" smtClean="0"/>
              <a:pPr>
                <a:buFontTx/>
                <a:buNone/>
                <a:defRPr/>
              </a:pPr>
              <a:t>32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35480"/>
            <a:ext cx="7909560" cy="317679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dirty="0" smtClean="0"/>
              <a:t>Negative numbers for cost and schedule variance indicate problems in those areas</a:t>
            </a:r>
          </a:p>
          <a:p>
            <a:r>
              <a:rPr lang="en-US" dirty="0" smtClean="0"/>
              <a:t>CPI and SPI less than 100% indicate problems</a:t>
            </a:r>
          </a:p>
          <a:p>
            <a:r>
              <a:rPr lang="en-US" dirty="0" smtClean="0"/>
              <a:t>Problems mean the project is costing more than planned (over budget) or taking longer than planned (behind schedule)</a:t>
            </a:r>
          </a:p>
          <a:p>
            <a:r>
              <a:rPr lang="en-US" dirty="0" smtClean="0"/>
              <a:t>The CPI can be used to calculate the </a:t>
            </a:r>
            <a:r>
              <a:rPr lang="en-US" b="1" dirty="0" smtClean="0"/>
              <a:t>estimate at completion</a:t>
            </a:r>
            <a:r>
              <a:rPr lang="en-US" dirty="0" smtClean="0"/>
              <a:t> (EAC)—an estimate of what it will cost to complete the project based on performance to date. The </a:t>
            </a:r>
            <a:r>
              <a:rPr lang="en-US" b="1" dirty="0" smtClean="0"/>
              <a:t>budget at completion </a:t>
            </a:r>
            <a:r>
              <a:rPr lang="en-US" dirty="0" smtClean="0"/>
              <a:t>(BAC) is the original total budget for the project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Rules of Thumb for Earned Value Numbers</a:t>
            </a:r>
          </a:p>
        </p:txBody>
      </p:sp>
      <p:sp>
        <p:nvSpPr>
          <p:cNvPr id="5120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C67A2F-9BE4-4AF6-8001-1C9C4CFBD02E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Figure 7-5. Earned Value Chart for Project after Five Months</a:t>
            </a:r>
            <a:endParaRPr lang="en-US" sz="4400" dirty="0" smtClean="0"/>
          </a:p>
        </p:txBody>
      </p:sp>
      <p:sp>
        <p:nvSpPr>
          <p:cNvPr id="52228" name="Footer Placeholder 8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Information Technology Project Management, Eighth Edition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fld id="{EE04C3C6-BB24-4544-A1A3-D1F90A65C7D9}" type="slidenum">
              <a:rPr lang="en-US" smtClean="0"/>
              <a:pPr>
                <a:buFontTx/>
                <a:buNone/>
                <a:defRPr/>
              </a:pPr>
              <a:t>34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7" y="1030395"/>
            <a:ext cx="8386763" cy="539898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81138"/>
            <a:ext cx="8458200" cy="4525962"/>
          </a:xfrm>
        </p:spPr>
        <p:txBody>
          <a:bodyPr/>
          <a:lstStyle/>
          <a:p>
            <a:r>
              <a:rPr lang="en-US" dirty="0"/>
              <a:t>EVM is used worldwide, and it is particularly popular in the Middle East, </a:t>
            </a:r>
            <a:r>
              <a:rPr lang="en-US" dirty="0" smtClean="0"/>
              <a:t>South Asia</a:t>
            </a:r>
            <a:r>
              <a:rPr lang="en-US" dirty="0"/>
              <a:t>, Canada, and </a:t>
            </a:r>
            <a:r>
              <a:rPr lang="en-US" dirty="0" smtClean="0"/>
              <a:t>Europe</a:t>
            </a:r>
            <a:endParaRPr lang="en-US" dirty="0"/>
          </a:p>
          <a:p>
            <a:r>
              <a:rPr lang="en-US" dirty="0" smtClean="0"/>
              <a:t>Most </a:t>
            </a:r>
            <a:r>
              <a:rPr lang="en-US" dirty="0"/>
              <a:t>countries require EVM for large defense or government projects, as </a:t>
            </a:r>
            <a:r>
              <a:rPr lang="en-US" dirty="0" smtClean="0"/>
              <a:t>shown in </a:t>
            </a:r>
            <a:r>
              <a:rPr lang="en-US" dirty="0"/>
              <a:t>Figure </a:t>
            </a:r>
            <a:r>
              <a:rPr lang="en-US" dirty="0" smtClean="0"/>
              <a:t>7-6</a:t>
            </a:r>
            <a:endParaRPr lang="en-US" dirty="0"/>
          </a:p>
          <a:p>
            <a:r>
              <a:rPr lang="en-US" dirty="0" smtClean="0"/>
              <a:t>EVM </a:t>
            </a:r>
            <a:r>
              <a:rPr lang="en-US" dirty="0"/>
              <a:t>is also used in such private-industry sectors as IT, construction, </a:t>
            </a:r>
            <a:r>
              <a:rPr lang="en-US" dirty="0" smtClean="0"/>
              <a:t>energy, and </a:t>
            </a:r>
            <a:r>
              <a:rPr lang="en-US" dirty="0"/>
              <a:t>manufacturing. </a:t>
            </a:r>
            <a:endParaRPr lang="en-US" dirty="0" smtClean="0"/>
          </a:p>
          <a:p>
            <a:r>
              <a:rPr lang="en-US" dirty="0" smtClean="0"/>
              <a:t>However</a:t>
            </a:r>
            <a:r>
              <a:rPr lang="en-US" dirty="0"/>
              <a:t>, most private companies have not yet </a:t>
            </a:r>
            <a:r>
              <a:rPr lang="en-US" dirty="0" smtClean="0"/>
              <a:t>applied EVM </a:t>
            </a:r>
            <a:r>
              <a:rPr lang="en-US" dirty="0"/>
              <a:t>to their projects because management does not require it, feeling it is </a:t>
            </a:r>
            <a:r>
              <a:rPr lang="en-US" dirty="0" smtClean="0"/>
              <a:t>too complex </a:t>
            </a:r>
            <a:r>
              <a:rPr lang="en-US" dirty="0"/>
              <a:t>and not cost </a:t>
            </a:r>
            <a:r>
              <a:rPr lang="en-US" dirty="0" smtClean="0"/>
              <a:t>effective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Issues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A05F08-4D91-4DD3-AB44-190E2F0DE432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8588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7-6. Earned Value Usage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A05F08-4D91-4DD3-AB44-190E2F0DE432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60869"/>
            <a:ext cx="6096000" cy="510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701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4582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Many organizations collect and control an entire suite of projects or investments as one set of interrelated activities in a portfolio</a:t>
            </a:r>
          </a:p>
          <a:p>
            <a:pPr>
              <a:lnSpc>
                <a:spcPct val="90000"/>
              </a:lnSpc>
            </a:pPr>
            <a:r>
              <a:rPr lang="en-US" smtClean="0"/>
              <a:t>Five levels for project portfolio management</a:t>
            </a:r>
          </a:p>
          <a:p>
            <a:pPr marL="776288" lvl="1" indent="-457200">
              <a:lnSpc>
                <a:spcPct val="90000"/>
              </a:lnSpc>
              <a:buFont typeface="Arial" charset="0"/>
              <a:buAutoNum type="arabicPeriod"/>
            </a:pPr>
            <a:r>
              <a:rPr lang="en-US" smtClean="0"/>
              <a:t>Put all your projects in one database</a:t>
            </a:r>
          </a:p>
          <a:p>
            <a:pPr marL="776288" lvl="1" indent="-457200">
              <a:lnSpc>
                <a:spcPct val="90000"/>
              </a:lnSpc>
              <a:buFont typeface="Arial" charset="0"/>
              <a:buAutoNum type="arabicPeriod"/>
            </a:pPr>
            <a:r>
              <a:rPr lang="en-US" smtClean="0"/>
              <a:t>Prioritize the projects in your database</a:t>
            </a:r>
          </a:p>
          <a:p>
            <a:pPr marL="776288" lvl="1" indent="-457200">
              <a:lnSpc>
                <a:spcPct val="90000"/>
              </a:lnSpc>
              <a:buFont typeface="Arial" charset="0"/>
              <a:buAutoNum type="arabicPeriod"/>
            </a:pPr>
            <a:r>
              <a:rPr lang="en-US" smtClean="0"/>
              <a:t>Divide your projects into two or three budgets based on type of investment</a:t>
            </a:r>
          </a:p>
          <a:p>
            <a:pPr marL="776288" lvl="1" indent="-457200">
              <a:lnSpc>
                <a:spcPct val="90000"/>
              </a:lnSpc>
              <a:buFont typeface="Arial" charset="0"/>
              <a:buAutoNum type="arabicPeriod"/>
            </a:pPr>
            <a:r>
              <a:rPr lang="en-US" smtClean="0"/>
              <a:t>Automate the repository</a:t>
            </a:r>
          </a:p>
          <a:p>
            <a:pPr marL="776288" lvl="1" indent="-457200">
              <a:lnSpc>
                <a:spcPct val="90000"/>
              </a:lnSpc>
              <a:buFont typeface="Arial" charset="0"/>
              <a:buAutoNum type="arabicPeriod"/>
            </a:pPr>
            <a:r>
              <a:rPr lang="en-US" smtClean="0"/>
              <a:t>Apply modern portfolio theory, including risk-return tools that map project risk on a curve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792162"/>
          </a:xfrm>
        </p:spPr>
        <p:txBody>
          <a:bodyPr/>
          <a:lstStyle/>
          <a:p>
            <a:r>
              <a:rPr lang="en-US" smtClean="0"/>
              <a:t>Project Portfolio Management</a:t>
            </a:r>
          </a:p>
        </p:txBody>
      </p:sp>
      <p:sp>
        <p:nvSpPr>
          <p:cNvPr id="5325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21A130-C013-4760-9556-12A1046F5ADA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763000" cy="5334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Schlumberger saved $3 million in one year by organizing 120 information technology projects into a portfolio 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Reduced redundant projects and coordinated those with overlap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IT projects can be huge investments, so it makes sense to view them as portfolios and track their progress as a whole</a:t>
            </a: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868362"/>
          </a:xfrm>
        </p:spPr>
        <p:txBody>
          <a:bodyPr>
            <a:normAutofit fontScale="90000"/>
          </a:bodyPr>
          <a:lstStyle/>
          <a:p>
            <a:r>
              <a:rPr lang="en-US" smtClean="0"/>
              <a:t>Benefits of Portfolio Management</a:t>
            </a:r>
          </a:p>
        </p:txBody>
      </p:sp>
      <p:sp>
        <p:nvSpPr>
          <p:cNvPr id="54277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7F7ABF-A998-4CFD-9998-CB7606B55CC4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05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Spreadsheets are a common tool for resource planning, cost estimating, cost budgeting, and cost control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Many companies use more sophisticated and centralized financial applications software for cost information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Project management software has many cost-related features, especially enterprise PM software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Portfolio management software can help reduce costs</a:t>
            </a:r>
          </a:p>
        </p:txBody>
      </p:sp>
      <p:sp>
        <p:nvSpPr>
          <p:cNvPr id="56322" name="Rectangle 205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Using Software to Assist in Cost Management</a:t>
            </a:r>
          </a:p>
        </p:txBody>
      </p:sp>
      <p:sp>
        <p:nvSpPr>
          <p:cNvPr id="5632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F0DBF3-1D0E-45B6-B5E1-D9CD88B78540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138"/>
            <a:ext cx="8534400" cy="4525962"/>
          </a:xfrm>
        </p:spPr>
        <p:txBody>
          <a:bodyPr/>
          <a:lstStyle/>
          <a:p>
            <a:r>
              <a:rPr lang="en-US" dirty="0" smtClean="0"/>
              <a:t>IT projects have a poor track record for meeting budget goals</a:t>
            </a:r>
          </a:p>
          <a:p>
            <a:r>
              <a:rPr lang="en-US" dirty="0" smtClean="0"/>
              <a:t>A cost </a:t>
            </a:r>
            <a:r>
              <a:rPr lang="en-US" b="1" dirty="0" smtClean="0"/>
              <a:t>overrun</a:t>
            </a:r>
            <a:r>
              <a:rPr lang="en-US" dirty="0" smtClean="0"/>
              <a:t> is the additional percentage or dollar amount by which actual costs exceed estimates </a:t>
            </a:r>
          </a:p>
          <a:p>
            <a:r>
              <a:rPr lang="en-US" dirty="0" smtClean="0"/>
              <a:t>A 2011 Harvard Business Review study reported an average cost overrun of 27 percent. </a:t>
            </a:r>
            <a:r>
              <a:rPr lang="en-US" dirty="0"/>
              <a:t>The most important finding </a:t>
            </a:r>
            <a:r>
              <a:rPr lang="en-US" dirty="0" smtClean="0"/>
              <a:t>was </a:t>
            </a:r>
            <a:r>
              <a:rPr lang="en-US" dirty="0"/>
              <a:t>the discovery of a large number of gigantic </a:t>
            </a:r>
            <a:r>
              <a:rPr lang="en-US" dirty="0" smtClean="0"/>
              <a:t>overages or “black swans”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The Importance of Project Cost Management</a:t>
            </a: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916D9C-FD52-4A89-BBE6-8CD46D2D32F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2014 Gartner report says the market continues to grow, with annual sales over $1.65 billion in 2014 report. The pace of change is driving the demand for enterprise software to help manage projects</a:t>
            </a:r>
          </a:p>
          <a:p>
            <a:r>
              <a:rPr lang="en-US" dirty="0" smtClean="0"/>
              <a:t>Forrester estimates ROIs of 250 percent from PPM tools</a:t>
            </a:r>
          </a:p>
          <a:p>
            <a:r>
              <a:rPr lang="en-US" dirty="0" smtClean="0"/>
              <a:t>Pfizer and Ford use PPM software to improve transparency of the many projects they manage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Recent Studies on PPM Software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Eighth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A05F08-4D91-4DD3-AB44-190E2F0DE432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9288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cost management is a traditionally weak area of IT projects, and project managers must work to improve their ability to deliver projects within approved budgets</a:t>
            </a:r>
          </a:p>
          <a:p>
            <a:r>
              <a:rPr lang="en-US" dirty="0" smtClean="0"/>
              <a:t>Main processes include</a:t>
            </a:r>
          </a:p>
          <a:p>
            <a:pPr lvl="1"/>
            <a:r>
              <a:rPr lang="en-US" dirty="0" smtClean="0"/>
              <a:t>Plan cost management</a:t>
            </a:r>
          </a:p>
          <a:p>
            <a:pPr lvl="1"/>
            <a:r>
              <a:rPr lang="en-US" dirty="0" smtClean="0"/>
              <a:t>Estimate costs</a:t>
            </a:r>
          </a:p>
          <a:p>
            <a:pPr lvl="1"/>
            <a:r>
              <a:rPr lang="en-US" dirty="0" smtClean="0"/>
              <a:t>Determine the budget</a:t>
            </a:r>
          </a:p>
          <a:p>
            <a:pPr lvl="1"/>
            <a:r>
              <a:rPr lang="en-US" dirty="0" smtClean="0"/>
              <a:t>Control costs</a:t>
            </a: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Summary</a:t>
            </a:r>
          </a:p>
        </p:txBody>
      </p:sp>
      <p:sp>
        <p:nvSpPr>
          <p:cNvPr id="5734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59A07A5-AED4-4C39-9781-B4BD2FA607DD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Content Placeholder 7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4572000"/>
          </a:xfrm>
        </p:spPr>
        <p:txBody>
          <a:bodyPr/>
          <a:lstStyle/>
          <a:p>
            <a:r>
              <a:rPr lang="en-US" sz="2400" dirty="0" smtClean="0"/>
              <a:t>The United Kingdom’s National Health Service IT modernization program was called the greatest IT disaster in history with an estimated </a:t>
            </a:r>
            <a:r>
              <a:rPr lang="en-US" sz="2400" b="1" dirty="0" smtClean="0"/>
              <a:t>$26 billion overrun</a:t>
            </a:r>
            <a:endParaRPr lang="en-US" sz="2400" dirty="0"/>
          </a:p>
          <a:p>
            <a:r>
              <a:rPr lang="en-US" sz="2400" dirty="0" smtClean="0"/>
              <a:t>The program had problems due to incompatible systems, resistance from physicians, and arguments among contractors about who’s responsible for what</a:t>
            </a:r>
          </a:p>
          <a:p>
            <a:r>
              <a:rPr lang="en-US" sz="2400" dirty="0" smtClean="0"/>
              <a:t>It was finally scrapped in 2011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Went Wrong?</a:t>
            </a:r>
          </a:p>
        </p:txBody>
      </p:sp>
      <p:sp>
        <p:nvSpPr>
          <p:cNvPr id="23556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F2F13C-0A62-464E-8548-D708B7A5039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458200" cy="4791075"/>
          </a:xfrm>
        </p:spPr>
        <p:txBody>
          <a:bodyPr/>
          <a:lstStyle/>
          <a:p>
            <a:r>
              <a:rPr lang="en-US" b="1" smtClean="0"/>
              <a:t>Cost</a:t>
            </a:r>
            <a:r>
              <a:rPr lang="en-US" smtClean="0"/>
              <a:t> is a resource sacrificed or foregone to achieve a specific objective or something given up in exchange</a:t>
            </a:r>
          </a:p>
          <a:p>
            <a:r>
              <a:rPr lang="en-US" smtClean="0"/>
              <a:t>Costs are usually measured in monetary units like dollars</a:t>
            </a:r>
          </a:p>
          <a:p>
            <a:r>
              <a:rPr lang="en-US" b="1" smtClean="0"/>
              <a:t>Project cost management </a:t>
            </a:r>
            <a:r>
              <a:rPr lang="en-US" smtClean="0"/>
              <a:t>includes the processes required to ensure that the project is completed within an approved budget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What is Cost and Project Cost Management?</a:t>
            </a:r>
          </a:p>
        </p:txBody>
      </p:sp>
      <p:sp>
        <p:nvSpPr>
          <p:cNvPr id="24581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A4FB8A0-D8A7-49BC-9495-433B792AAC3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382000" cy="4791075"/>
          </a:xfrm>
        </p:spPr>
        <p:txBody>
          <a:bodyPr/>
          <a:lstStyle/>
          <a:p>
            <a:r>
              <a:rPr lang="en-US" b="1" dirty="0"/>
              <a:t>Planning cost management </a:t>
            </a:r>
            <a:r>
              <a:rPr lang="en-US" dirty="0" smtClean="0"/>
              <a:t>:determining </a:t>
            </a:r>
            <a:r>
              <a:rPr lang="en-US" dirty="0"/>
              <a:t>the policies, </a:t>
            </a:r>
            <a:r>
              <a:rPr lang="en-US" dirty="0" smtClean="0"/>
              <a:t>procedures, and </a:t>
            </a:r>
            <a:r>
              <a:rPr lang="en-US" dirty="0"/>
              <a:t>documentation that will be used for planning, executing, and </a:t>
            </a:r>
            <a:r>
              <a:rPr lang="en-US" dirty="0" smtClean="0"/>
              <a:t>controlling project </a:t>
            </a:r>
            <a:r>
              <a:rPr lang="en-US" dirty="0"/>
              <a:t>cost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Estimating costs:</a:t>
            </a:r>
            <a:r>
              <a:rPr lang="en-US" dirty="0" smtClean="0"/>
              <a:t> developing an approximation or estimate of the costs of the resources needed to complete a project</a:t>
            </a:r>
          </a:p>
          <a:p>
            <a:r>
              <a:rPr lang="en-US" b="1" dirty="0" smtClean="0"/>
              <a:t>Determining the budget:</a:t>
            </a:r>
            <a:r>
              <a:rPr lang="en-US" dirty="0" smtClean="0"/>
              <a:t> allocating the overall cost estimate to individual work items to establish a baseline for measuring performance</a:t>
            </a:r>
          </a:p>
          <a:p>
            <a:r>
              <a:rPr lang="en-US" b="1" dirty="0" smtClean="0"/>
              <a:t>Controlling costs:</a:t>
            </a:r>
            <a:r>
              <a:rPr lang="en-US" dirty="0" smtClean="0"/>
              <a:t> controlling changes to the project budget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915400" cy="1066800"/>
          </a:xfrm>
        </p:spPr>
        <p:txBody>
          <a:bodyPr>
            <a:normAutofit fontScale="90000"/>
          </a:bodyPr>
          <a:lstStyle/>
          <a:p>
            <a:r>
              <a:rPr lang="en-US" smtClean="0"/>
              <a:t>Project Cost Management Processes</a:t>
            </a:r>
          </a:p>
        </p:txBody>
      </p:sp>
      <p:sp>
        <p:nvSpPr>
          <p:cNvPr id="25605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5F33156-7E51-4046-8495-B80FBCA1880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Figure 7-1. Project Cost Management Summary</a:t>
            </a:r>
          </a:p>
        </p:txBody>
      </p:sp>
      <p:sp>
        <p:nvSpPr>
          <p:cNvPr id="26627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A29298-A740-4C0B-A086-304C9031AE0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71600"/>
            <a:ext cx="8458199" cy="502919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105400"/>
          </a:xfrm>
        </p:spPr>
        <p:txBody>
          <a:bodyPr/>
          <a:lstStyle/>
          <a:p>
            <a:r>
              <a:rPr lang="en-US" smtClean="0"/>
              <a:t>Most members of an executive board better understand and are more interested in financial terms than IT terms , so IT project managers must speak their language</a:t>
            </a:r>
          </a:p>
          <a:p>
            <a:pPr lvl="1"/>
            <a:r>
              <a:rPr lang="en-US" b="1" smtClean="0"/>
              <a:t>Profits</a:t>
            </a:r>
            <a:r>
              <a:rPr lang="en-US" smtClean="0"/>
              <a:t> are revenues minus expenditures</a:t>
            </a:r>
          </a:p>
          <a:p>
            <a:pPr lvl="1"/>
            <a:r>
              <a:rPr lang="en-US" b="1" smtClean="0"/>
              <a:t>Profit margin </a:t>
            </a:r>
            <a:r>
              <a:rPr lang="en-US" smtClean="0"/>
              <a:t>is the ratio of revenues to profits</a:t>
            </a:r>
          </a:p>
          <a:p>
            <a:pPr lvl="1"/>
            <a:r>
              <a:rPr lang="en-US" b="1" smtClean="0"/>
              <a:t>Life cycle costing </a:t>
            </a:r>
            <a:r>
              <a:rPr lang="en-US" smtClean="0"/>
              <a:t>considers the total cost of ownership, or development plus support costs, for a project </a:t>
            </a:r>
          </a:p>
          <a:p>
            <a:pPr lvl="1"/>
            <a:r>
              <a:rPr lang="en-US" b="1" smtClean="0"/>
              <a:t>Cash flow analysis</a:t>
            </a:r>
            <a:r>
              <a:rPr lang="en-US" smtClean="0"/>
              <a:t> determines the estimated annual costs and benefits for a project and the resulting annual cash flow</a:t>
            </a:r>
            <a:endParaRPr lang="en-US" sz="3200" smtClean="0"/>
          </a:p>
          <a:p>
            <a:endParaRPr lang="en-US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Basic Principles of Cost Management</a:t>
            </a:r>
          </a:p>
        </p:txBody>
      </p:sp>
      <p:sp>
        <p:nvSpPr>
          <p:cNvPr id="27653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Information Technology Project Management, Eighth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7DC5289-8C18-4B08-95ED-9153050721C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2013</TotalTime>
  <Words>2474</Words>
  <Application>Microsoft Office PowerPoint</Application>
  <PresentationFormat>On-screen Show (4:3)</PresentationFormat>
  <Paragraphs>246</Paragraphs>
  <Slides>41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Arial</vt:lpstr>
      <vt:lpstr>Arial Rounded MT Bold</vt:lpstr>
      <vt:lpstr>Calibri</vt:lpstr>
      <vt:lpstr>Lucida Sans Unicode</vt:lpstr>
      <vt:lpstr>Times New Roman</vt:lpstr>
      <vt:lpstr>Verdana</vt:lpstr>
      <vt:lpstr>Wingdings 2</vt:lpstr>
      <vt:lpstr>Wingdings 3</vt:lpstr>
      <vt:lpstr>Custom Design</vt:lpstr>
      <vt:lpstr>Theme1</vt:lpstr>
      <vt:lpstr>Chapter 7: Project Cost Management</vt:lpstr>
      <vt:lpstr>Learning Objectives</vt:lpstr>
      <vt:lpstr>Learning Objectives</vt:lpstr>
      <vt:lpstr>The Importance of Project Cost Management</vt:lpstr>
      <vt:lpstr>What Went Wrong?</vt:lpstr>
      <vt:lpstr>What is Cost and Project Cost Management?</vt:lpstr>
      <vt:lpstr>Project Cost Management Processes</vt:lpstr>
      <vt:lpstr>Figure 7-1. Project Cost Management Summary</vt:lpstr>
      <vt:lpstr>Basic Principles of Cost Management</vt:lpstr>
      <vt:lpstr>Media Snapshot</vt:lpstr>
      <vt:lpstr>What Went Right?</vt:lpstr>
      <vt:lpstr>Types of Costs and Benefits</vt:lpstr>
      <vt:lpstr>More Basic Principles of Cost Management</vt:lpstr>
      <vt:lpstr>Planning Cost Management</vt:lpstr>
      <vt:lpstr>Estimating Costs</vt:lpstr>
      <vt:lpstr>Table 7-1. Types of Cost Estimates</vt:lpstr>
      <vt:lpstr>More on Cost Estimates</vt:lpstr>
      <vt:lpstr>Table 7-2. Maximum FTE by Department by Year</vt:lpstr>
      <vt:lpstr>Cost Estimation Tools and Techniques</vt:lpstr>
      <vt:lpstr>Typical Problems with IT Cost Estimates</vt:lpstr>
      <vt:lpstr>Sample Cost Estimate</vt:lpstr>
      <vt:lpstr>Figure 7-2. Surveyor Pro Project Cost Estimate</vt:lpstr>
      <vt:lpstr>Figure 7-3. Surveyor Pro Software Development Estimate</vt:lpstr>
      <vt:lpstr>Best Practice</vt:lpstr>
      <vt:lpstr>Determining the Budget</vt:lpstr>
      <vt:lpstr>Figure 7-4. Surveyor Pro Project Cost Baseline</vt:lpstr>
      <vt:lpstr>Controlling Costs</vt:lpstr>
      <vt:lpstr>Earned Value Management (EVM)</vt:lpstr>
      <vt:lpstr>Earned Value Management Terms</vt:lpstr>
      <vt:lpstr>Rate of Performance</vt:lpstr>
      <vt:lpstr>Table 7-3. Earned Value Calculations for One Activity After Week One</vt:lpstr>
      <vt:lpstr>Table 7-4. Earned Value Formulas</vt:lpstr>
      <vt:lpstr>Rules of Thumb for Earned Value Numbers</vt:lpstr>
      <vt:lpstr>Figure 7-5. Earned Value Chart for Project after Five Months</vt:lpstr>
      <vt:lpstr>Global Issues</vt:lpstr>
      <vt:lpstr>Figure 7-6. Earned Value Usage</vt:lpstr>
      <vt:lpstr>Project Portfolio Management</vt:lpstr>
      <vt:lpstr>Benefits of Portfolio Management</vt:lpstr>
      <vt:lpstr>Using Software to Assist in Cost Management</vt:lpstr>
      <vt:lpstr>Recent Studies on PPM Software</vt:lpstr>
      <vt:lpstr>Chapter Summary</vt:lpstr>
    </vt:vector>
  </TitlesOfParts>
  <Company>Augsburg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Information  Technology</dc:creator>
  <cp:lastModifiedBy>contact@xlsxtemp.com</cp:lastModifiedBy>
  <cp:revision>165</cp:revision>
  <dcterms:created xsi:type="dcterms:W3CDTF">2001-07-05T23:10:12Z</dcterms:created>
  <dcterms:modified xsi:type="dcterms:W3CDTF">2017-06-30T10:54:35Z</dcterms:modified>
</cp:coreProperties>
</file>