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sldIdLst>
    <p:sldId id="256" r:id="rId2"/>
    <p:sldId id="258" r:id="rId3"/>
    <p:sldId id="259" r:id="rId4"/>
    <p:sldId id="260" r:id="rId5"/>
    <p:sldId id="261" r:id="rId6"/>
    <p:sldId id="262" r:id="rId7"/>
    <p:sldId id="263" r:id="rId8"/>
    <p:sldId id="264" r:id="rId9"/>
    <p:sldId id="265" r:id="rId10"/>
    <p:sldId id="267" r:id="rId11"/>
    <p:sldId id="268" r:id="rId12"/>
    <p:sldId id="269" r:id="rId13"/>
    <p:sldId id="270" r:id="rId14"/>
    <p:sldId id="271" r:id="rId15"/>
    <p:sldId id="272" r:id="rId16"/>
    <p:sldId id="273" r:id="rId17"/>
    <p:sldId id="274" r:id="rId18"/>
    <p:sldId id="275" r:id="rId19"/>
    <p:sldId id="277" r:id="rId20"/>
    <p:sldId id="276" r:id="rId21"/>
    <p:sldId id="278" r:id="rId22"/>
    <p:sldId id="280" r:id="rId23"/>
    <p:sldId id="279"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AD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129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a:defRPr>
            </a:lvl1pPr>
          </a:lstStyle>
          <a:p>
            <a:pPr>
              <a:defRPr/>
            </a:pPr>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a:defRPr>
            </a:lvl1pPr>
          </a:lstStyle>
          <a:p>
            <a:pPr>
              <a:defRPr/>
            </a:pPr>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a:defRPr>
            </a:lvl1pPr>
          </a:lstStyle>
          <a:p>
            <a:pPr>
              <a:defRPr/>
            </a:pPr>
            <a:fld id="{2DA69115-8D53-4B46-AB44-D54BAFFACAB8}" type="slidenum">
              <a:rPr lang="en-US"/>
              <a:pPr>
                <a:defRPr/>
              </a:pPr>
              <a:t>‹#›</a:t>
            </a:fld>
            <a:endParaRPr lang="en-US"/>
          </a:p>
        </p:txBody>
      </p:sp>
    </p:spTree>
    <p:extLst>
      <p:ext uri="{BB962C8B-B14F-4D97-AF65-F5344CB8AC3E}">
        <p14:creationId xmlns:p14="http://schemas.microsoft.com/office/powerpoint/2010/main" val="37634779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a:ea typeface="+mn-ea"/>
        <a:cs typeface="+mn-cs"/>
      </a:defRPr>
    </a:lvl1pPr>
    <a:lvl2pPr marL="457200" algn="l" rtl="0" eaLnBrk="0" fontAlgn="base" hangingPunct="0">
      <a:spcBef>
        <a:spcPct val="30000"/>
      </a:spcBef>
      <a:spcAft>
        <a:spcPct val="0"/>
      </a:spcAft>
      <a:defRPr sz="1200" kern="1200">
        <a:solidFill>
          <a:schemeClr val="tx1"/>
        </a:solidFill>
        <a:latin typeface="Times New Roman"/>
        <a:ea typeface="+mn-ea"/>
        <a:cs typeface="+mn-cs"/>
      </a:defRPr>
    </a:lvl2pPr>
    <a:lvl3pPr marL="914400" algn="l" rtl="0" eaLnBrk="0" fontAlgn="base" hangingPunct="0">
      <a:spcBef>
        <a:spcPct val="30000"/>
      </a:spcBef>
      <a:spcAft>
        <a:spcPct val="0"/>
      </a:spcAft>
      <a:defRPr sz="1200" kern="1200">
        <a:solidFill>
          <a:schemeClr val="tx1"/>
        </a:solidFill>
        <a:latin typeface="Times New Roman"/>
        <a:ea typeface="+mn-ea"/>
        <a:cs typeface="+mn-cs"/>
      </a:defRPr>
    </a:lvl3pPr>
    <a:lvl4pPr marL="1371600" algn="l" rtl="0" eaLnBrk="0" fontAlgn="base" hangingPunct="0">
      <a:spcBef>
        <a:spcPct val="30000"/>
      </a:spcBef>
      <a:spcAft>
        <a:spcPct val="0"/>
      </a:spcAft>
      <a:defRPr sz="1200" kern="1200">
        <a:solidFill>
          <a:schemeClr val="tx1"/>
        </a:solidFill>
        <a:latin typeface="Times New Roman"/>
        <a:ea typeface="+mn-ea"/>
        <a:cs typeface="+mn-cs"/>
      </a:defRPr>
    </a:lvl4pPr>
    <a:lvl5pPr marL="1828800" algn="l" rtl="0" eaLnBrk="0" fontAlgn="base" hangingPunct="0">
      <a:spcBef>
        <a:spcPct val="30000"/>
      </a:spcBef>
      <a:spcAft>
        <a:spcPct val="0"/>
      </a:spcAft>
      <a:defRPr sz="1200" kern="1200">
        <a:solidFill>
          <a:schemeClr val="tx1"/>
        </a:solidFill>
        <a:latin typeface="Times New Roman"/>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3" name="Rectangle 10"/>
          <p:cNvSpPr>
            <a:spLocks noChangeArrowheads="1"/>
          </p:cNvSpPr>
          <p:nvPr/>
        </p:nvSpPr>
        <p:spPr bwMode="auto">
          <a:xfrm>
            <a:off x="149225" y="6388100"/>
            <a:ext cx="8832850" cy="309563"/>
          </a:xfrm>
          <a:prstGeom prst="rect">
            <a:avLst/>
          </a:prstGeom>
          <a:solidFill>
            <a:srgbClr val="8CADA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4" name="Rectangle 11"/>
          <p:cNvSpPr>
            <a:spLocks noChangeArrowheads="1"/>
          </p:cNvSpPr>
          <p:nvPr/>
        </p:nvSpPr>
        <p:spPr bwMode="auto">
          <a:xfrm>
            <a:off x="152400" y="155575"/>
            <a:ext cx="8832850" cy="6546850"/>
          </a:xfrm>
          <a:prstGeom prst="rect">
            <a:avLst/>
          </a:prstGeom>
          <a:noFill/>
          <a:ln w="9525" algn="ctr">
            <a:solidFill>
              <a:srgbClr val="8CADAE"/>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 name="Straight Connector 4"/>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tangle 2"/>
          <p:cNvSpPr>
            <a:spLocks noChangeArrowheads="1"/>
          </p:cNvSpPr>
          <p:nvPr/>
        </p:nvSpPr>
        <p:spPr bwMode="auto">
          <a:xfrm>
            <a:off x="228600" y="228600"/>
            <a:ext cx="86868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tabLst>
                <a:tab pos="1254125" algn="l"/>
              </a:tabLst>
            </a:pPr>
            <a:r>
              <a:rPr lang="en-US" sz="3200" b="1">
                <a:solidFill>
                  <a:srgbClr val="7B9899"/>
                </a:solidFill>
                <a:latin typeface="Georgia" pitchFamily="18" charset="0"/>
              </a:rPr>
              <a:t>Project Management in Practice </a:t>
            </a:r>
            <a:br>
              <a:rPr lang="en-US" sz="3200" b="1">
                <a:solidFill>
                  <a:srgbClr val="7B9899"/>
                </a:solidFill>
                <a:latin typeface="Georgia" pitchFamily="18" charset="0"/>
              </a:rPr>
            </a:br>
            <a:r>
              <a:rPr lang="en-US" sz="3200" b="1">
                <a:solidFill>
                  <a:srgbClr val="7B9899"/>
                </a:solidFill>
                <a:latin typeface="Georgia" pitchFamily="18" charset="0"/>
              </a:rPr>
              <a:t>Fifth Edition</a:t>
            </a:r>
          </a:p>
        </p:txBody>
      </p:sp>
      <p:pic>
        <p:nvPicPr>
          <p:cNvPr id="7"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3810000"/>
            <a:ext cx="207645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traight Connector 15"/>
          <p:cNvSpPr>
            <a:spLocks noChangeShapeType="1"/>
          </p:cNvSpPr>
          <p:nvPr/>
        </p:nvSpPr>
        <p:spPr bwMode="auto">
          <a:xfrm>
            <a:off x="152400" y="1600200"/>
            <a:ext cx="8832850" cy="0"/>
          </a:xfrm>
          <a:prstGeom prst="line">
            <a:avLst/>
          </a:prstGeom>
          <a:noFill/>
          <a:ln w="9525" algn="ctr">
            <a:solidFill>
              <a:srgbClr val="8CADAE"/>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 name="TextBox 8"/>
          <p:cNvSpPr txBox="1">
            <a:spLocks noChangeArrowheads="1"/>
          </p:cNvSpPr>
          <p:nvPr userDrawn="1"/>
        </p:nvSpPr>
        <p:spPr bwMode="auto">
          <a:xfrm>
            <a:off x="177800" y="6424613"/>
            <a:ext cx="38862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a:defRPr>
            </a:lvl1pPr>
            <a:lvl2pPr marL="742950" indent="-285750">
              <a:defRPr sz="2400">
                <a:solidFill>
                  <a:schemeClr val="tx1"/>
                </a:solidFill>
                <a:latin typeface="Times New Roman"/>
              </a:defRPr>
            </a:lvl2pPr>
            <a:lvl3pPr marL="1143000" indent="-228600">
              <a:defRPr sz="2400">
                <a:solidFill>
                  <a:schemeClr val="tx1"/>
                </a:solidFill>
                <a:latin typeface="Times New Roman"/>
              </a:defRPr>
            </a:lvl3pPr>
            <a:lvl4pPr marL="1600200" indent="-228600">
              <a:defRPr sz="2400">
                <a:solidFill>
                  <a:schemeClr val="tx1"/>
                </a:solidFill>
                <a:latin typeface="Times New Roman"/>
              </a:defRPr>
            </a:lvl4pPr>
            <a:lvl5pPr marL="2057400" indent="-228600">
              <a:defRPr sz="2400">
                <a:solidFill>
                  <a:schemeClr val="tx1"/>
                </a:solidFill>
                <a:latin typeface="Times New Roman"/>
              </a:defRPr>
            </a:lvl5pPr>
            <a:lvl6pPr marL="2514600" indent="-228600" eaLnBrk="0" fontAlgn="base" hangingPunct="0">
              <a:spcBef>
                <a:spcPct val="0"/>
              </a:spcBef>
              <a:spcAft>
                <a:spcPct val="0"/>
              </a:spcAft>
              <a:defRPr sz="2400">
                <a:solidFill>
                  <a:schemeClr val="tx1"/>
                </a:solidFill>
                <a:latin typeface="Times New Roman"/>
              </a:defRPr>
            </a:lvl6pPr>
            <a:lvl7pPr marL="2971800" indent="-228600" eaLnBrk="0" fontAlgn="base" hangingPunct="0">
              <a:spcBef>
                <a:spcPct val="0"/>
              </a:spcBef>
              <a:spcAft>
                <a:spcPct val="0"/>
              </a:spcAft>
              <a:defRPr sz="2400">
                <a:solidFill>
                  <a:schemeClr val="tx1"/>
                </a:solidFill>
                <a:latin typeface="Times New Roman"/>
              </a:defRPr>
            </a:lvl7pPr>
            <a:lvl8pPr marL="3429000" indent="-228600" eaLnBrk="0" fontAlgn="base" hangingPunct="0">
              <a:spcBef>
                <a:spcPct val="0"/>
              </a:spcBef>
              <a:spcAft>
                <a:spcPct val="0"/>
              </a:spcAft>
              <a:defRPr sz="2400">
                <a:solidFill>
                  <a:schemeClr val="tx1"/>
                </a:solidFill>
                <a:latin typeface="Times New Roman"/>
              </a:defRPr>
            </a:lvl8pPr>
            <a:lvl9pPr marL="3886200" indent="-228600" eaLnBrk="0" fontAlgn="base" hangingPunct="0">
              <a:spcBef>
                <a:spcPct val="0"/>
              </a:spcBef>
              <a:spcAft>
                <a:spcPct val="0"/>
              </a:spcAft>
              <a:defRPr sz="2400">
                <a:solidFill>
                  <a:schemeClr val="tx1"/>
                </a:solidFill>
                <a:latin typeface="Times New Roman"/>
              </a:defRPr>
            </a:lvl9pPr>
          </a:lstStyle>
          <a:p>
            <a:pPr>
              <a:defRPr/>
            </a:pPr>
            <a:r>
              <a:rPr lang="en-US" sz="1000" dirty="0" smtClean="0">
                <a:solidFill>
                  <a:schemeClr val="bg1"/>
                </a:solidFill>
              </a:rPr>
              <a:t>Copyright © 2014 John Wiley &amp; Sons, Inc.</a:t>
            </a:r>
          </a:p>
        </p:txBody>
      </p:sp>
      <p:sp>
        <p:nvSpPr>
          <p:cNvPr id="4098" name="Rectangle 2"/>
          <p:cNvSpPr>
            <a:spLocks noGrp="1" noChangeArrowheads="1"/>
          </p:cNvSpPr>
          <p:nvPr>
            <p:ph type="ctrTitle"/>
          </p:nvPr>
        </p:nvSpPr>
        <p:spPr>
          <a:xfrm>
            <a:off x="381000" y="1981200"/>
            <a:ext cx="6248400" cy="2667000"/>
          </a:xfrm>
        </p:spPr>
        <p:txBody>
          <a:bodyPr anchor="t"/>
          <a:lstStyle>
            <a:lvl1pPr>
              <a:tabLst>
                <a:tab pos="1254125" algn="l"/>
              </a:tabLst>
              <a:defRPr sz="3200" b="1">
                <a:solidFill>
                  <a:srgbClr val="7B9899"/>
                </a:solidFill>
                <a:latin typeface="Georgia" pitchFamily="18" charset="0"/>
              </a:defRPr>
            </a:lvl1pPr>
          </a:lstStyle>
          <a:p>
            <a:pPr lvl="0"/>
            <a:endParaRPr lang="en-US" noProof="0" smtClean="0"/>
          </a:p>
        </p:txBody>
      </p:sp>
    </p:spTree>
    <p:extLst>
      <p:ext uri="{BB962C8B-B14F-4D97-AF65-F5344CB8AC3E}">
        <p14:creationId xmlns:p14="http://schemas.microsoft.com/office/powerpoint/2010/main" val="549034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5378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2918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half" idx="3"/>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4752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997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00683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1507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7951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00518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2190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9233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1704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8"/>
          <p:cNvSpPr>
            <a:spLocks noChangeArrowheads="1"/>
          </p:cNvSpPr>
          <p:nvPr/>
        </p:nvSpPr>
        <p:spPr bwMode="auto">
          <a:xfrm>
            <a:off x="149225" y="152400"/>
            <a:ext cx="307975" cy="6545263"/>
          </a:xfrm>
          <a:prstGeom prst="rect">
            <a:avLst/>
          </a:prstGeom>
          <a:solidFill>
            <a:srgbClr val="8CADA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029" name="Rectangle 8"/>
          <p:cNvSpPr>
            <a:spLocks noChangeArrowheads="1"/>
          </p:cNvSpPr>
          <p:nvPr/>
        </p:nvSpPr>
        <p:spPr bwMode="auto">
          <a:xfrm>
            <a:off x="149225" y="6388100"/>
            <a:ext cx="8832850" cy="309563"/>
          </a:xfrm>
          <a:prstGeom prst="rect">
            <a:avLst/>
          </a:prstGeom>
          <a:solidFill>
            <a:srgbClr val="8CADA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1030" name="Rectangle 7"/>
          <p:cNvSpPr>
            <a:spLocks noChangeArrowheads="1"/>
          </p:cNvSpPr>
          <p:nvPr/>
        </p:nvSpPr>
        <p:spPr bwMode="auto">
          <a:xfrm>
            <a:off x="152400" y="155575"/>
            <a:ext cx="8832850" cy="6542088"/>
          </a:xfrm>
          <a:prstGeom prst="rect">
            <a:avLst/>
          </a:prstGeom>
          <a:noFill/>
          <a:ln w="9525" algn="ctr">
            <a:solidFill>
              <a:srgbClr val="8CADAE"/>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31" name="Straight Connector 9"/>
          <p:cNvSpPr>
            <a:spLocks noChangeShapeType="1"/>
          </p:cNvSpPr>
          <p:nvPr/>
        </p:nvSpPr>
        <p:spPr bwMode="auto">
          <a:xfrm>
            <a:off x="152400" y="1862138"/>
            <a:ext cx="8832850" cy="0"/>
          </a:xfrm>
          <a:prstGeom prst="line">
            <a:avLst/>
          </a:prstGeom>
          <a:noFill/>
          <a:ln w="9525" algn="ctr">
            <a:solidFill>
              <a:srgbClr val="8CADAE"/>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6" name="Slide Number Placeholder 5"/>
          <p:cNvSpPr txBox="1">
            <a:spLocks noGrp="1"/>
          </p:cNvSpPr>
          <p:nvPr/>
        </p:nvSpPr>
        <p:spPr bwMode="auto">
          <a:xfrm>
            <a:off x="8382000" y="64008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sz="1200">
                <a:solidFill>
                  <a:schemeClr val="bg1"/>
                </a:solidFill>
              </a:rPr>
              <a:t>7-</a:t>
            </a:r>
            <a:fld id="{FD5B87C3-BEAB-4C2E-AADE-1D54F49F062A}" type="slidenum">
              <a:rPr lang="en-US" sz="1200">
                <a:solidFill>
                  <a:schemeClr val="bg1"/>
                </a:solidFill>
              </a:rPr>
              <a:pPr algn="ctr" eaLnBrk="1" hangingPunct="1"/>
              <a:t>‹#›</a:t>
            </a:fld>
            <a:endParaRPr lang="en-US" sz="1200">
              <a:solidFill>
                <a:schemeClr val="bg1"/>
              </a:solidFill>
            </a:endParaRPr>
          </a:p>
        </p:txBody>
      </p:sp>
    </p:spTree>
  </p:cSld>
  <p:clrMap bg1="lt1" tx1="dk1" bg2="lt2" tx2="dk2" accent1="accent1" accent2="accent2" accent3="accent3" accent4="accent4" accent5="accent5" accent6="accent6" hlink="hlink" folHlink="folHlink"/>
  <p:sldLayoutIdLst>
    <p:sldLayoutId id="2147483696" r:id="rId1"/>
    <p:sldLayoutId id="2147483694" r:id="rId2"/>
    <p:sldLayoutId id="2147483693" r:id="rId3"/>
    <p:sldLayoutId id="2147483692" r:id="rId4"/>
    <p:sldLayoutId id="2147483691" r:id="rId5"/>
    <p:sldLayoutId id="2147483690" r:id="rId6"/>
    <p:sldLayoutId id="2147483689" r:id="rId7"/>
    <p:sldLayoutId id="2147483688" r:id="rId8"/>
    <p:sldLayoutId id="2147483687" r:id="rId9"/>
    <p:sldLayoutId id="2147483686" r:id="rId10"/>
    <p:sldLayoutId id="2147483685" r:id="rId11"/>
    <p:sldLayoutId id="2147483695"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a:defRPr>
      </a:lvl2pPr>
      <a:lvl3pPr algn="ctr" rtl="0" eaLnBrk="0" fontAlgn="base" hangingPunct="0">
        <a:spcBef>
          <a:spcPct val="0"/>
        </a:spcBef>
        <a:spcAft>
          <a:spcPct val="0"/>
        </a:spcAft>
        <a:defRPr sz="4400">
          <a:solidFill>
            <a:schemeClr val="tx2"/>
          </a:solidFill>
          <a:latin typeface="Times New Roman"/>
        </a:defRPr>
      </a:lvl3pPr>
      <a:lvl4pPr algn="ctr" rtl="0" eaLnBrk="0" fontAlgn="base" hangingPunct="0">
        <a:spcBef>
          <a:spcPct val="0"/>
        </a:spcBef>
        <a:spcAft>
          <a:spcPct val="0"/>
        </a:spcAft>
        <a:defRPr sz="4400">
          <a:solidFill>
            <a:schemeClr val="tx2"/>
          </a:solidFill>
          <a:latin typeface="Times New Roman"/>
        </a:defRPr>
      </a:lvl4pPr>
      <a:lvl5pPr algn="ctr" rtl="0" eaLnBrk="0" fontAlgn="base" hangingPunct="0">
        <a:spcBef>
          <a:spcPct val="0"/>
        </a:spcBef>
        <a:spcAft>
          <a:spcPct val="0"/>
        </a:spcAft>
        <a:defRPr sz="4400">
          <a:solidFill>
            <a:schemeClr val="tx2"/>
          </a:solidFill>
          <a:latin typeface="Times New Roman"/>
        </a:defRPr>
      </a:lvl5pPr>
      <a:lvl6pPr marL="457200" algn="ctr" rtl="0" eaLnBrk="0" fontAlgn="base" hangingPunct="0">
        <a:spcBef>
          <a:spcPct val="0"/>
        </a:spcBef>
        <a:spcAft>
          <a:spcPct val="0"/>
        </a:spcAft>
        <a:defRPr sz="4400">
          <a:solidFill>
            <a:schemeClr val="tx2"/>
          </a:solidFill>
          <a:latin typeface="Times New Roman"/>
        </a:defRPr>
      </a:lvl6pPr>
      <a:lvl7pPr marL="914400" algn="ctr" rtl="0" eaLnBrk="0" fontAlgn="base" hangingPunct="0">
        <a:spcBef>
          <a:spcPct val="0"/>
        </a:spcBef>
        <a:spcAft>
          <a:spcPct val="0"/>
        </a:spcAft>
        <a:defRPr sz="4400">
          <a:solidFill>
            <a:schemeClr val="tx2"/>
          </a:solidFill>
          <a:latin typeface="Times New Roman"/>
        </a:defRPr>
      </a:lvl7pPr>
      <a:lvl8pPr marL="1371600" algn="ctr" rtl="0" eaLnBrk="0" fontAlgn="base" hangingPunct="0">
        <a:spcBef>
          <a:spcPct val="0"/>
        </a:spcBef>
        <a:spcAft>
          <a:spcPct val="0"/>
        </a:spcAft>
        <a:defRPr sz="4400">
          <a:solidFill>
            <a:schemeClr val="tx2"/>
          </a:solidFill>
          <a:latin typeface="Times New Roman"/>
        </a:defRPr>
      </a:lvl8pPr>
      <a:lvl9pPr marL="1828800" algn="ctr" rtl="0" eaLnBrk="0" fontAlgn="base" hangingPunct="0">
        <a:spcBef>
          <a:spcPct val="0"/>
        </a:spcBef>
        <a:spcAft>
          <a:spcPct val="0"/>
        </a:spcAft>
        <a:defRPr sz="4400">
          <a:solidFill>
            <a:schemeClr val="tx2"/>
          </a:solidFill>
          <a:latin typeface="Times New Roman"/>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4" Type="http://schemas.openxmlformats.org/officeDocument/2006/relationships/image" Target="../media/image9.wmf"/></Relationships>
</file>

<file path=ppt/slides/_rels/slide2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2.xml"/><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Rectangle 6"/>
          <p:cNvSpPr>
            <a:spLocks noGrp="1" noChangeArrowheads="1"/>
          </p:cNvSpPr>
          <p:nvPr>
            <p:ph type="title"/>
          </p:nvPr>
        </p:nvSpPr>
        <p:spPr/>
        <p:txBody>
          <a:bodyPr/>
          <a:lstStyle/>
          <a:p>
            <a:r>
              <a:rPr lang="en-US" smtClean="0"/>
              <a:t>Reporting and Report Types</a:t>
            </a:r>
          </a:p>
        </p:txBody>
      </p:sp>
      <p:sp>
        <p:nvSpPr>
          <p:cNvPr id="27655" name="Rectangle 7"/>
          <p:cNvSpPr>
            <a:spLocks noGrp="1" noChangeArrowheads="1"/>
          </p:cNvSpPr>
          <p:nvPr>
            <p:ph type="body" idx="1"/>
          </p:nvPr>
        </p:nvSpPr>
        <p:spPr/>
        <p:txBody>
          <a:bodyPr/>
          <a:lstStyle/>
          <a:p>
            <a:pPr>
              <a:lnSpc>
                <a:spcPct val="90000"/>
              </a:lnSpc>
            </a:pPr>
            <a:r>
              <a:rPr lang="en-US" sz="2400" smtClean="0"/>
              <a:t>Routine performance reports</a:t>
            </a:r>
          </a:p>
          <a:p>
            <a:pPr lvl="1">
              <a:lnSpc>
                <a:spcPct val="90000"/>
              </a:lnSpc>
            </a:pPr>
            <a:r>
              <a:rPr lang="en-US" sz="2000" smtClean="0"/>
              <a:t>Project status reports</a:t>
            </a:r>
          </a:p>
          <a:p>
            <a:pPr lvl="1">
              <a:lnSpc>
                <a:spcPct val="90000"/>
              </a:lnSpc>
            </a:pPr>
            <a:r>
              <a:rPr lang="en-US" sz="2000" smtClean="0"/>
              <a:t>Time/Cost reports</a:t>
            </a:r>
          </a:p>
          <a:p>
            <a:pPr lvl="1">
              <a:lnSpc>
                <a:spcPct val="90000"/>
              </a:lnSpc>
            </a:pPr>
            <a:r>
              <a:rPr lang="en-US" sz="2000" smtClean="0"/>
              <a:t>Variance reports</a:t>
            </a:r>
          </a:p>
          <a:p>
            <a:pPr>
              <a:lnSpc>
                <a:spcPct val="90000"/>
              </a:lnSpc>
            </a:pPr>
            <a:r>
              <a:rPr lang="en-US" sz="2400" smtClean="0"/>
              <a:t>Avoid periodic or routine reports</a:t>
            </a:r>
          </a:p>
          <a:p>
            <a:pPr>
              <a:lnSpc>
                <a:spcPct val="90000"/>
              </a:lnSpc>
            </a:pPr>
            <a:r>
              <a:rPr lang="en-US" sz="2400" smtClean="0"/>
              <a:t>Not all stakeholders need to receive same information</a:t>
            </a:r>
          </a:p>
          <a:p>
            <a:pPr>
              <a:lnSpc>
                <a:spcPct val="90000"/>
              </a:lnSpc>
            </a:pPr>
            <a:r>
              <a:rPr lang="en-US" sz="2400" smtClean="0"/>
              <a:t>Electronic media makes it possible to customize information for difference audiences</a:t>
            </a:r>
          </a:p>
          <a:p>
            <a:pPr>
              <a:lnSpc>
                <a:spcPct val="90000"/>
              </a:lnSpc>
            </a:pPr>
            <a:r>
              <a:rPr lang="en-US" sz="2400" smtClean="0"/>
              <a:t>Reports should be timed to allow control to be exercised before completion of the task in question</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6"/>
          <p:cNvSpPr>
            <a:spLocks noGrp="1" noChangeArrowheads="1"/>
          </p:cNvSpPr>
          <p:nvPr>
            <p:ph type="title"/>
          </p:nvPr>
        </p:nvSpPr>
        <p:spPr/>
        <p:txBody>
          <a:bodyPr/>
          <a:lstStyle/>
          <a:p>
            <a:r>
              <a:rPr lang="en-US" smtClean="0"/>
              <a:t>Report Types</a:t>
            </a:r>
          </a:p>
        </p:txBody>
      </p:sp>
      <p:sp>
        <p:nvSpPr>
          <p:cNvPr id="30727" name="Rectangle 7"/>
          <p:cNvSpPr>
            <a:spLocks noGrp="1" noChangeArrowheads="1"/>
          </p:cNvSpPr>
          <p:nvPr>
            <p:ph type="body" idx="1"/>
          </p:nvPr>
        </p:nvSpPr>
        <p:spPr/>
        <p:txBody>
          <a:bodyPr/>
          <a:lstStyle/>
          <a:p>
            <a:pPr marL="533400" indent="-533400">
              <a:lnSpc>
                <a:spcPct val="90000"/>
              </a:lnSpc>
              <a:buFontTx/>
              <a:buAutoNum type="arabicPeriod"/>
            </a:pPr>
            <a:r>
              <a:rPr lang="en-US" sz="2800" smtClean="0"/>
              <a:t>Routine</a:t>
            </a:r>
          </a:p>
          <a:p>
            <a:pPr marL="914400" lvl="1" indent="-457200">
              <a:lnSpc>
                <a:spcPct val="90000"/>
              </a:lnSpc>
            </a:pPr>
            <a:r>
              <a:rPr lang="en-US" sz="2400" smtClean="0"/>
              <a:t>Status, progress, and forecast reports </a:t>
            </a:r>
          </a:p>
          <a:p>
            <a:pPr marL="533400" indent="-533400">
              <a:lnSpc>
                <a:spcPct val="90000"/>
              </a:lnSpc>
              <a:buFontTx/>
              <a:buAutoNum type="arabicPeriod"/>
            </a:pPr>
            <a:r>
              <a:rPr lang="en-US" sz="2800" smtClean="0"/>
              <a:t>Exception</a:t>
            </a:r>
          </a:p>
          <a:p>
            <a:pPr marL="914400" lvl="1" indent="-457200">
              <a:lnSpc>
                <a:spcPct val="90000"/>
              </a:lnSpc>
            </a:pPr>
            <a:r>
              <a:rPr lang="en-US" sz="2400" smtClean="0"/>
              <a:t>A report used for special decisions or unexpected situations where affected team members need to be made aware, and the change itself documented</a:t>
            </a:r>
          </a:p>
          <a:p>
            <a:pPr marL="533400" indent="-533400">
              <a:lnSpc>
                <a:spcPct val="90000"/>
              </a:lnSpc>
              <a:buFontTx/>
              <a:buAutoNum type="arabicPeriod"/>
            </a:pPr>
            <a:r>
              <a:rPr lang="en-US" sz="2800" smtClean="0"/>
              <a:t>Special analysis</a:t>
            </a:r>
          </a:p>
          <a:p>
            <a:pPr marL="914400" lvl="1" indent="-457200">
              <a:lnSpc>
                <a:spcPct val="90000"/>
              </a:lnSpc>
            </a:pPr>
            <a:r>
              <a:rPr lang="en-US" sz="2400" smtClean="0"/>
              <a:t>The results of a special study which documents a particular opportunity or problem within the project itself</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Additional Report Benefits</a:t>
            </a:r>
          </a:p>
        </p:txBody>
      </p:sp>
      <p:sp>
        <p:nvSpPr>
          <p:cNvPr id="33795" name="Rectangle 3"/>
          <p:cNvSpPr>
            <a:spLocks noGrp="1" noChangeArrowheads="1"/>
          </p:cNvSpPr>
          <p:nvPr>
            <p:ph type="body" idx="1"/>
          </p:nvPr>
        </p:nvSpPr>
        <p:spPr/>
        <p:txBody>
          <a:bodyPr/>
          <a:lstStyle/>
          <a:p>
            <a:pPr>
              <a:lnSpc>
                <a:spcPct val="80000"/>
              </a:lnSpc>
            </a:pPr>
            <a:r>
              <a:rPr lang="en-US" sz="2800" smtClean="0"/>
              <a:t>They provide the mutual understanding between stakeholders in a project</a:t>
            </a:r>
          </a:p>
          <a:p>
            <a:pPr>
              <a:lnSpc>
                <a:spcPct val="80000"/>
              </a:lnSpc>
            </a:pPr>
            <a:r>
              <a:rPr lang="en-US" sz="2800" smtClean="0"/>
              <a:t>They help communicate the need for coordination among those working on project</a:t>
            </a:r>
          </a:p>
          <a:p>
            <a:pPr>
              <a:lnSpc>
                <a:spcPct val="80000"/>
              </a:lnSpc>
            </a:pPr>
            <a:r>
              <a:rPr lang="en-US" sz="2800" smtClean="0"/>
              <a:t>They establish and maintain a communication network for global projects</a:t>
            </a:r>
          </a:p>
          <a:p>
            <a:pPr>
              <a:lnSpc>
                <a:spcPct val="80000"/>
              </a:lnSpc>
            </a:pPr>
            <a:r>
              <a:rPr lang="en-US" sz="2800" smtClean="0"/>
              <a:t>Reports can communicate information about changes to a project</a:t>
            </a:r>
          </a:p>
          <a:p>
            <a:pPr>
              <a:lnSpc>
                <a:spcPct val="80000"/>
              </a:lnSpc>
            </a:pPr>
            <a:r>
              <a:rPr lang="en-US" sz="2800" smtClean="0"/>
              <a:t>They help maintain the visibility of the project</a:t>
            </a:r>
          </a:p>
          <a:p>
            <a:pPr>
              <a:lnSpc>
                <a:spcPct val="80000"/>
              </a:lnSpc>
            </a:pPr>
            <a:r>
              <a:rPr lang="en-US" sz="2800" smtClean="0"/>
              <a:t>They improve motivation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Meetings</a:t>
            </a:r>
          </a:p>
        </p:txBody>
      </p:sp>
      <p:sp>
        <p:nvSpPr>
          <p:cNvPr id="34819" name="Rectangle 3"/>
          <p:cNvSpPr>
            <a:spLocks noGrp="1" noChangeArrowheads="1"/>
          </p:cNvSpPr>
          <p:nvPr>
            <p:ph type="body" idx="1"/>
          </p:nvPr>
        </p:nvSpPr>
        <p:spPr/>
        <p:txBody>
          <a:bodyPr/>
          <a:lstStyle/>
          <a:p>
            <a:r>
              <a:rPr lang="en-US" smtClean="0"/>
              <a:t>Many reports are delivered at meetings</a:t>
            </a:r>
          </a:p>
          <a:p>
            <a:r>
              <a:rPr lang="en-US" smtClean="0"/>
              <a:t>Meetings range from regular, highly formalized and structured sessions to informal, off-the-cuff get-togethers</a:t>
            </a:r>
          </a:p>
          <a:p>
            <a:pPr lvl="1"/>
            <a:r>
              <a:rPr lang="en-US" smtClean="0"/>
              <a:t>Presentations</a:t>
            </a:r>
          </a:p>
          <a:p>
            <a:pPr lvl="1"/>
            <a:r>
              <a:rPr lang="en-US" smtClean="0"/>
              <a:t>Question and answer sessions</a:t>
            </a:r>
          </a:p>
          <a:p>
            <a:r>
              <a:rPr lang="en-US" smtClean="0"/>
              <a:t>Meetings must be well run to be effective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Meeting Guidelines</a:t>
            </a:r>
          </a:p>
        </p:txBody>
      </p:sp>
      <p:sp>
        <p:nvSpPr>
          <p:cNvPr id="35843" name="Rectangle 3"/>
          <p:cNvSpPr>
            <a:spLocks noGrp="1" noChangeArrowheads="1"/>
          </p:cNvSpPr>
          <p:nvPr>
            <p:ph type="body" idx="1"/>
          </p:nvPr>
        </p:nvSpPr>
        <p:spPr/>
        <p:txBody>
          <a:bodyPr/>
          <a:lstStyle/>
          <a:p>
            <a:pPr>
              <a:lnSpc>
                <a:spcPct val="90000"/>
              </a:lnSpc>
            </a:pPr>
            <a:r>
              <a:rPr lang="en-US" sz="2400" smtClean="0"/>
              <a:t>Meetings should be used primarily for group decision making, not for mere progress reports</a:t>
            </a:r>
          </a:p>
          <a:p>
            <a:pPr>
              <a:lnSpc>
                <a:spcPct val="90000"/>
              </a:lnSpc>
            </a:pPr>
            <a:r>
              <a:rPr lang="en-US" sz="2400" smtClean="0"/>
              <a:t>Distribute written agenda in advance of meeting to ensure that all attendees are properly prepared for the meeting</a:t>
            </a:r>
          </a:p>
          <a:p>
            <a:pPr>
              <a:lnSpc>
                <a:spcPct val="90000"/>
              </a:lnSpc>
            </a:pPr>
            <a:r>
              <a:rPr lang="en-US" sz="2400" smtClean="0"/>
              <a:t>For a crisis meeting, restrict discussion to that issue</a:t>
            </a:r>
          </a:p>
          <a:p>
            <a:pPr>
              <a:lnSpc>
                <a:spcPct val="90000"/>
              </a:lnSpc>
            </a:pPr>
            <a:r>
              <a:rPr lang="en-US" sz="2400" smtClean="0"/>
              <a:t>Meeting should take minutes</a:t>
            </a:r>
          </a:p>
          <a:p>
            <a:pPr lvl="1">
              <a:lnSpc>
                <a:spcPct val="90000"/>
              </a:lnSpc>
            </a:pPr>
            <a:r>
              <a:rPr lang="en-US" sz="2000" smtClean="0"/>
              <a:t>Avoid attributing remarks to individuals in the minutes</a:t>
            </a:r>
          </a:p>
          <a:p>
            <a:pPr>
              <a:lnSpc>
                <a:spcPct val="90000"/>
              </a:lnSpc>
            </a:pPr>
            <a:r>
              <a:rPr lang="en-US" sz="2400" smtClean="0"/>
              <a:t>Avoid excessive formality</a:t>
            </a:r>
          </a:p>
          <a:p>
            <a:pPr>
              <a:lnSpc>
                <a:spcPct val="90000"/>
              </a:lnSpc>
            </a:pPr>
            <a:r>
              <a:rPr lang="en-US" sz="2400" smtClean="0"/>
              <a:t>If meeting is held to address specific crisis, restrict meeting to this issue alone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0" name="Rectangle 6"/>
          <p:cNvSpPr>
            <a:spLocks noGrp="1" noChangeArrowheads="1"/>
          </p:cNvSpPr>
          <p:nvPr>
            <p:ph type="title"/>
          </p:nvPr>
        </p:nvSpPr>
        <p:spPr/>
        <p:txBody>
          <a:bodyPr/>
          <a:lstStyle/>
          <a:p>
            <a:r>
              <a:rPr lang="en-US" smtClean="0"/>
              <a:t>Virtual Reports, Meetings, and Project Management</a:t>
            </a:r>
          </a:p>
        </p:txBody>
      </p:sp>
      <p:sp>
        <p:nvSpPr>
          <p:cNvPr id="36871" name="Rectangle 7"/>
          <p:cNvSpPr>
            <a:spLocks noGrp="1" noChangeArrowheads="1"/>
          </p:cNvSpPr>
          <p:nvPr>
            <p:ph type="body" idx="1"/>
          </p:nvPr>
        </p:nvSpPr>
        <p:spPr/>
        <p:txBody>
          <a:bodyPr/>
          <a:lstStyle/>
          <a:p>
            <a:pPr>
              <a:lnSpc>
                <a:spcPct val="90000"/>
              </a:lnSpc>
            </a:pPr>
            <a:endParaRPr lang="en-US" sz="2800" smtClean="0"/>
          </a:p>
          <a:p>
            <a:pPr>
              <a:lnSpc>
                <a:spcPct val="90000"/>
              </a:lnSpc>
            </a:pPr>
            <a:r>
              <a:rPr lang="en-US" sz="2800" smtClean="0"/>
              <a:t>The Internet can be used to communicate and report about the project’s status</a:t>
            </a:r>
          </a:p>
          <a:p>
            <a:pPr lvl="1">
              <a:lnSpc>
                <a:spcPct val="90000"/>
              </a:lnSpc>
            </a:pPr>
            <a:r>
              <a:rPr lang="en-US" sz="2400" smtClean="0"/>
              <a:t>Irrespective of the location of the project team members</a:t>
            </a:r>
          </a:p>
          <a:p>
            <a:pPr>
              <a:lnSpc>
                <a:spcPct val="90000"/>
              </a:lnSpc>
            </a:pPr>
            <a:r>
              <a:rPr lang="en-US" sz="2800" smtClean="0"/>
              <a:t>Software programs allow the project manager to utilize the organization’ local area network or intranet </a:t>
            </a:r>
          </a:p>
          <a:p>
            <a:pPr>
              <a:lnSpc>
                <a:spcPct val="90000"/>
              </a:lnSpc>
            </a:pPr>
            <a:r>
              <a:rPr lang="en-US" sz="2800" smtClean="0"/>
              <a:t>Virtual project teams have members spread worldwide</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Rectangle 6"/>
          <p:cNvSpPr>
            <a:spLocks noGrp="1" noChangeArrowheads="1"/>
          </p:cNvSpPr>
          <p:nvPr>
            <p:ph type="title"/>
          </p:nvPr>
        </p:nvSpPr>
        <p:spPr/>
        <p:txBody>
          <a:bodyPr/>
          <a:lstStyle/>
          <a:p>
            <a:r>
              <a:rPr lang="en-US" smtClean="0"/>
              <a:t>Earned Value</a:t>
            </a:r>
          </a:p>
        </p:txBody>
      </p:sp>
      <p:sp>
        <p:nvSpPr>
          <p:cNvPr id="39943" name="Rectangle 7"/>
          <p:cNvSpPr>
            <a:spLocks noGrp="1" noChangeArrowheads="1"/>
          </p:cNvSpPr>
          <p:nvPr>
            <p:ph type="body" idx="1"/>
          </p:nvPr>
        </p:nvSpPr>
        <p:spPr/>
        <p:txBody>
          <a:bodyPr/>
          <a:lstStyle/>
          <a:p>
            <a:r>
              <a:rPr lang="en-US" sz="2800" smtClean="0"/>
              <a:t>The earned value (EV) of a task or project is the budgeted cost of the work actually done</a:t>
            </a:r>
          </a:p>
          <a:p>
            <a:pPr lvl="1"/>
            <a:r>
              <a:rPr lang="en-US" sz="2400" smtClean="0"/>
              <a:t>It is calculated by multiplying the budgeted cost of the task by the percentage completion of the task</a:t>
            </a:r>
          </a:p>
          <a:p>
            <a:pPr lvl="1"/>
            <a:r>
              <a:rPr lang="en-US" sz="2400" smtClean="0"/>
              <a:t>Process is more difficult than it sounds</a:t>
            </a:r>
          </a:p>
          <a:p>
            <a:pPr lvl="2"/>
            <a:r>
              <a:rPr lang="en-US" sz="2000" smtClean="0"/>
              <a:t>Budgeted cost of a task is clear</a:t>
            </a:r>
          </a:p>
          <a:p>
            <a:pPr lvl="2"/>
            <a:r>
              <a:rPr lang="en-US" sz="2000" smtClean="0"/>
              <a:t>Percentage of completion is not</a:t>
            </a:r>
          </a:p>
          <a:p>
            <a:r>
              <a:rPr lang="en-US" sz="2800" smtClean="0"/>
              <a:t>The percent of a task’s budget actually spent is not good indicator of percent completion</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4" name="Rectangle 6"/>
          <p:cNvSpPr>
            <a:spLocks noGrp="1" noChangeArrowheads="1"/>
          </p:cNvSpPr>
          <p:nvPr>
            <p:ph type="title"/>
          </p:nvPr>
        </p:nvSpPr>
        <p:spPr/>
        <p:txBody>
          <a:bodyPr/>
          <a:lstStyle/>
          <a:p>
            <a:r>
              <a:rPr lang="en-US" smtClean="0"/>
              <a:t>Conventions Used to Estimate Progress on Tasks</a:t>
            </a:r>
          </a:p>
        </p:txBody>
      </p:sp>
      <p:sp>
        <p:nvSpPr>
          <p:cNvPr id="43015" name="Rectangle 7"/>
          <p:cNvSpPr>
            <a:spLocks noGrp="1" noChangeArrowheads="1"/>
          </p:cNvSpPr>
          <p:nvPr>
            <p:ph type="body" idx="1"/>
          </p:nvPr>
        </p:nvSpPr>
        <p:spPr/>
        <p:txBody>
          <a:bodyPr/>
          <a:lstStyle/>
          <a:p>
            <a:pPr>
              <a:lnSpc>
                <a:spcPct val="90000"/>
              </a:lnSpc>
            </a:pPr>
            <a:r>
              <a:rPr lang="en-US" sz="2400" smtClean="0"/>
              <a:t>50-50</a:t>
            </a:r>
          </a:p>
          <a:p>
            <a:pPr lvl="1">
              <a:lnSpc>
                <a:spcPct val="90000"/>
              </a:lnSpc>
            </a:pPr>
            <a:r>
              <a:rPr lang="en-US" sz="2000" smtClean="0"/>
              <a:t>Task is listed as 50% complete when initiated and the remaining 50% added when task is completed</a:t>
            </a:r>
          </a:p>
          <a:p>
            <a:pPr>
              <a:lnSpc>
                <a:spcPct val="90000"/>
              </a:lnSpc>
            </a:pPr>
            <a:r>
              <a:rPr lang="en-US" sz="2400" smtClean="0"/>
              <a:t>100%</a:t>
            </a:r>
          </a:p>
          <a:p>
            <a:pPr lvl="1">
              <a:lnSpc>
                <a:spcPct val="90000"/>
              </a:lnSpc>
            </a:pPr>
            <a:r>
              <a:rPr lang="en-US" sz="2000" smtClean="0"/>
              <a:t>The task is 100% complete when finished … and zero percent before that</a:t>
            </a:r>
          </a:p>
          <a:p>
            <a:pPr lvl="1">
              <a:lnSpc>
                <a:spcPct val="90000"/>
              </a:lnSpc>
            </a:pPr>
            <a:r>
              <a:rPr lang="en-US" sz="2000" smtClean="0"/>
              <a:t>projects will always appear to be “behind schedule”</a:t>
            </a:r>
          </a:p>
          <a:p>
            <a:pPr>
              <a:lnSpc>
                <a:spcPct val="90000"/>
              </a:lnSpc>
            </a:pPr>
            <a:r>
              <a:rPr lang="en-US" sz="2400" smtClean="0"/>
              <a:t>Ratio of cost (or time) expended to cost (or time) budgeted</a:t>
            </a:r>
          </a:p>
          <a:p>
            <a:pPr lvl="1">
              <a:lnSpc>
                <a:spcPct val="90000"/>
              </a:lnSpc>
            </a:pPr>
            <a:r>
              <a:rPr lang="en-US" sz="2000" smtClean="0"/>
              <a:t>Neither is an accurate estimator of percentage completion</a:t>
            </a:r>
          </a:p>
          <a:p>
            <a:pPr>
              <a:lnSpc>
                <a:spcPct val="90000"/>
              </a:lnSpc>
            </a:pPr>
            <a:r>
              <a:rPr lang="en-US" sz="2400" smtClean="0"/>
              <a:t>These conventions are meant for application only to individual tasks on a project, not to the project as a whole</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Grp="1" noChangeArrowheads="1"/>
          </p:cNvSpPr>
          <p:nvPr>
            <p:ph type="title"/>
          </p:nvPr>
        </p:nvSpPr>
        <p:spPr/>
        <p:txBody>
          <a:bodyPr/>
          <a:lstStyle/>
          <a:p>
            <a:r>
              <a:rPr lang="en-US" smtClean="0"/>
              <a:t>Earned Value Chart</a:t>
            </a:r>
          </a:p>
        </p:txBody>
      </p:sp>
      <p:pic>
        <p:nvPicPr>
          <p:cNvPr id="46089" name="Picture 9"/>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366963" y="1981200"/>
            <a:ext cx="4408487" cy="4114800"/>
          </a:xfrm>
          <a:noFill/>
          <a:ln/>
        </p:spPr>
      </p:pic>
      <p:sp>
        <p:nvSpPr>
          <p:cNvPr id="46090" name="Text Box 7"/>
          <p:cNvSpPr txBox="1">
            <a:spLocks noChangeArrowheads="1"/>
          </p:cNvSpPr>
          <p:nvPr/>
        </p:nvSpPr>
        <p:spPr bwMode="auto">
          <a:xfrm>
            <a:off x="457200" y="5927725"/>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t>Figure 7-5</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Two Simple Rules for Variances</a:t>
            </a:r>
          </a:p>
        </p:txBody>
      </p:sp>
      <p:sp>
        <p:nvSpPr>
          <p:cNvPr id="53251" name="Rectangle 3"/>
          <p:cNvSpPr>
            <a:spLocks noGrp="1" noChangeArrowheads="1"/>
          </p:cNvSpPr>
          <p:nvPr>
            <p:ph type="body" idx="1"/>
          </p:nvPr>
        </p:nvSpPr>
        <p:spPr/>
        <p:txBody>
          <a:bodyPr/>
          <a:lstStyle/>
          <a:p>
            <a:pPr marL="609600" indent="-609600">
              <a:buFontTx/>
              <a:buAutoNum type="arabicPeriod"/>
            </a:pPr>
            <a:r>
              <a:rPr lang="en-US" smtClean="0"/>
              <a:t>A negative variance is bad and a positive variance is good</a:t>
            </a:r>
          </a:p>
          <a:p>
            <a:pPr marL="609600" indent="-609600">
              <a:buFontTx/>
              <a:buAutoNum type="arabicPeriod"/>
            </a:pPr>
            <a:r>
              <a:rPr lang="en-US" smtClean="0"/>
              <a:t>The spending and schedule variances are calculated as the earned value minus some other measure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 name="Rectangle 10"/>
          <p:cNvSpPr>
            <a:spLocks noGrp="1" noChangeArrowheads="1"/>
          </p:cNvSpPr>
          <p:nvPr>
            <p:ph type="title"/>
          </p:nvPr>
        </p:nvSpPr>
        <p:spPr/>
        <p:txBody>
          <a:bodyPr/>
          <a:lstStyle/>
          <a:p>
            <a:r>
              <a:rPr lang="en-US" dirty="0" smtClean="0"/>
              <a:t>Monitoring and Control</a:t>
            </a:r>
          </a:p>
        </p:txBody>
      </p:sp>
      <p:sp>
        <p:nvSpPr>
          <p:cNvPr id="7179" name="Rectangle 11"/>
          <p:cNvSpPr>
            <a:spLocks noGrp="1" noChangeArrowheads="1"/>
          </p:cNvSpPr>
          <p:nvPr>
            <p:ph type="body" idx="1"/>
          </p:nvPr>
        </p:nvSpPr>
        <p:spPr/>
        <p:txBody>
          <a:bodyPr/>
          <a:lstStyle/>
          <a:p>
            <a:r>
              <a:rPr lang="en-US" sz="2800" dirty="0" smtClean="0"/>
              <a:t>Monitoring is the collection, recording, and reporting of project information</a:t>
            </a:r>
          </a:p>
          <a:p>
            <a:r>
              <a:rPr lang="en-US" sz="2800" dirty="0" smtClean="0"/>
              <a:t>Control uses the monitored data to bring actual performance into agreement with the plan</a:t>
            </a:r>
          </a:p>
          <a:p>
            <a:r>
              <a:rPr lang="en-US" sz="2800" dirty="0" smtClean="0"/>
              <a:t>Monitoring and control are the opposite sides of project selection and planning</a:t>
            </a:r>
          </a:p>
          <a:p>
            <a:pPr lvl="1"/>
            <a:r>
              <a:rPr lang="en-US" sz="2400" dirty="0" smtClean="0"/>
              <a:t>Project selection dictates what to monitor</a:t>
            </a:r>
          </a:p>
          <a:p>
            <a:pPr lvl="1"/>
            <a:r>
              <a:rPr lang="en-US" sz="2400" dirty="0" smtClean="0"/>
              <a:t>Project planning identifies the elements to be controlled</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4" name="Rectangle 8"/>
          <p:cNvSpPr>
            <a:spLocks noGrp="1" noChangeArrowheads="1"/>
          </p:cNvSpPr>
          <p:nvPr>
            <p:ph type="title"/>
          </p:nvPr>
        </p:nvSpPr>
        <p:spPr/>
        <p:txBody>
          <a:bodyPr/>
          <a:lstStyle/>
          <a:p>
            <a:r>
              <a:rPr lang="en-US" smtClean="0"/>
              <a:t>Variances</a:t>
            </a:r>
          </a:p>
        </p:txBody>
      </p:sp>
      <p:sp>
        <p:nvSpPr>
          <p:cNvPr id="50185" name="Rectangle 9"/>
          <p:cNvSpPr>
            <a:spLocks noGrp="1" noChangeArrowheads="1"/>
          </p:cNvSpPr>
          <p:nvPr>
            <p:ph type="body" idx="1"/>
          </p:nvPr>
        </p:nvSpPr>
        <p:spPr/>
        <p:txBody>
          <a:bodyPr/>
          <a:lstStyle/>
          <a:p>
            <a:pPr>
              <a:lnSpc>
                <a:spcPct val="90000"/>
              </a:lnSpc>
            </a:pPr>
            <a:r>
              <a:rPr lang="en-US" smtClean="0"/>
              <a:t>Cost/Spending variance</a:t>
            </a:r>
          </a:p>
          <a:p>
            <a:pPr lvl="1">
              <a:lnSpc>
                <a:spcPct val="90000"/>
              </a:lnSpc>
            </a:pPr>
            <a:r>
              <a:rPr lang="en-US" smtClean="0"/>
              <a:t>Earned value (EV) – actual cost (AC)</a:t>
            </a:r>
          </a:p>
          <a:p>
            <a:pPr>
              <a:lnSpc>
                <a:spcPct val="90000"/>
              </a:lnSpc>
            </a:pPr>
            <a:r>
              <a:rPr lang="en-US" smtClean="0"/>
              <a:t>Schedule variance</a:t>
            </a:r>
          </a:p>
          <a:p>
            <a:pPr lvl="1">
              <a:lnSpc>
                <a:spcPct val="90000"/>
              </a:lnSpc>
            </a:pPr>
            <a:r>
              <a:rPr lang="en-US" smtClean="0"/>
              <a:t>Earned value (EV) – planned cost (PV)</a:t>
            </a:r>
          </a:p>
          <a:p>
            <a:pPr>
              <a:lnSpc>
                <a:spcPct val="90000"/>
              </a:lnSpc>
            </a:pPr>
            <a:r>
              <a:rPr lang="en-US" smtClean="0"/>
              <a:t>CPI (cost performance index)</a:t>
            </a:r>
          </a:p>
          <a:p>
            <a:pPr lvl="1">
              <a:lnSpc>
                <a:spcPct val="90000"/>
              </a:lnSpc>
            </a:pPr>
            <a:r>
              <a:rPr lang="en-US" smtClean="0"/>
              <a:t>Earned value (EV)/actual cost (AC)</a:t>
            </a:r>
          </a:p>
          <a:p>
            <a:pPr>
              <a:lnSpc>
                <a:spcPct val="90000"/>
              </a:lnSpc>
            </a:pPr>
            <a:r>
              <a:rPr lang="en-US" smtClean="0"/>
              <a:t>SPI (schedule performance index)</a:t>
            </a:r>
          </a:p>
          <a:p>
            <a:pPr lvl="1">
              <a:lnSpc>
                <a:spcPct val="90000"/>
              </a:lnSpc>
            </a:pPr>
            <a:r>
              <a:rPr lang="en-US" smtClean="0"/>
              <a:t>Earned value (EV)/planned cost (PV)</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Example</a:t>
            </a:r>
          </a:p>
        </p:txBody>
      </p:sp>
      <p:sp>
        <p:nvSpPr>
          <p:cNvPr id="54275" name="Rectangle 3"/>
          <p:cNvSpPr>
            <a:spLocks noGrp="1" noChangeArrowheads="1"/>
          </p:cNvSpPr>
          <p:nvPr>
            <p:ph type="body" idx="1"/>
          </p:nvPr>
        </p:nvSpPr>
        <p:spPr/>
        <p:txBody>
          <a:bodyPr/>
          <a:lstStyle/>
          <a:p>
            <a:r>
              <a:rPr lang="en-US" smtClean="0"/>
              <a:t>Work on a project was expected to cost $1,500</a:t>
            </a:r>
          </a:p>
          <a:p>
            <a:r>
              <a:rPr lang="en-US" smtClean="0"/>
              <a:t>Workers were originally scheduled to finish today</a:t>
            </a:r>
          </a:p>
          <a:p>
            <a:r>
              <a:rPr lang="en-US" smtClean="0"/>
              <a:t>However, as of today…</a:t>
            </a:r>
          </a:p>
          <a:p>
            <a:pPr lvl="1"/>
            <a:r>
              <a:rPr lang="en-US" smtClean="0"/>
              <a:t>Actually spent $1,350</a:t>
            </a:r>
          </a:p>
          <a:p>
            <a:pPr lvl="1"/>
            <a:r>
              <a:rPr lang="en-US" smtClean="0"/>
              <a:t>About 2/3 finsished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p:txBody>
          <a:bodyPr/>
          <a:lstStyle/>
          <a:p>
            <a:r>
              <a:rPr lang="en-US" smtClean="0"/>
              <a:t>Various Variances Visually</a:t>
            </a:r>
          </a:p>
        </p:txBody>
      </p:sp>
      <p:pic>
        <p:nvPicPr>
          <p:cNvPr id="57352" name="Picture 8"/>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946150" y="1981200"/>
            <a:ext cx="3289300" cy="1981200"/>
          </a:xfrm>
          <a:noFill/>
          <a:ln/>
        </p:spPr>
      </p:pic>
      <p:pic>
        <p:nvPicPr>
          <p:cNvPr id="57353" name="Picture 9"/>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925513" y="4114800"/>
            <a:ext cx="3328987" cy="1981200"/>
          </a:xfrm>
          <a:noFill/>
          <a:ln/>
        </p:spPr>
      </p:pic>
      <p:pic>
        <p:nvPicPr>
          <p:cNvPr id="57354" name="Picture 10"/>
          <p:cNvPicPr>
            <a:picLocks noGrp="1" noChangeAspect="1" noChangeArrowheads="1"/>
          </p:cNvPicPr>
          <p:nvPr>
            <p:ph sz="half" idx="3"/>
          </p:nvPr>
        </p:nvPicPr>
        <p:blipFill>
          <a:blip r:embed="rId4">
            <a:extLst>
              <a:ext uri="{28A0092B-C50C-407E-A947-70E740481C1C}">
                <a14:useLocalDpi xmlns:a14="http://schemas.microsoft.com/office/drawing/2010/main" val="0"/>
              </a:ext>
            </a:extLst>
          </a:blip>
          <a:srcRect/>
          <a:stretch>
            <a:fillRect/>
          </a:stretch>
        </p:blipFill>
        <p:spPr>
          <a:xfrm>
            <a:off x="4648200" y="2876550"/>
            <a:ext cx="3810000" cy="2322513"/>
          </a:xfrm>
          <a:noFill/>
          <a:ln/>
        </p:spPr>
      </p:pic>
      <p:sp>
        <p:nvSpPr>
          <p:cNvPr id="57355" name="Text Box 7"/>
          <p:cNvSpPr txBox="1">
            <a:spLocks noChangeArrowheads="1"/>
          </p:cNvSpPr>
          <p:nvPr/>
        </p:nvSpPr>
        <p:spPr bwMode="auto">
          <a:xfrm>
            <a:off x="457200" y="5927725"/>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t>Figure 7-6</a:t>
            </a:r>
            <a:endParaRPr lang="en-US"/>
          </a:p>
        </p:txBody>
      </p:sp>
      <p:sp>
        <p:nvSpPr>
          <p:cNvPr id="57356" name="Text Box 12"/>
          <p:cNvSpPr txBox="1">
            <a:spLocks noChangeArrowheads="1"/>
          </p:cNvSpPr>
          <p:nvPr/>
        </p:nvSpPr>
        <p:spPr bwMode="auto">
          <a:xfrm>
            <a:off x="4419600" y="5334000"/>
            <a:ext cx="44958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a:t>a: Positive schedule variance, negative spending variance</a:t>
            </a:r>
          </a:p>
          <a:p>
            <a:pPr>
              <a:spcBef>
                <a:spcPct val="50000"/>
              </a:spcBef>
            </a:pPr>
            <a:r>
              <a:rPr lang="en-US" sz="1400"/>
              <a:t>b: Negative schedule variance, negative spending variance</a:t>
            </a:r>
          </a:p>
          <a:p>
            <a:pPr>
              <a:spcBef>
                <a:spcPct val="50000"/>
              </a:spcBef>
            </a:pPr>
            <a:r>
              <a:rPr lang="en-US" sz="1400"/>
              <a:t>c: Negative schedule variance, positive spending variance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Calculations for Example</a:t>
            </a:r>
          </a:p>
        </p:txBody>
      </p:sp>
      <p:pic>
        <p:nvPicPr>
          <p:cNvPr id="55303"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3303588"/>
            <a:ext cx="7772400" cy="1470025"/>
          </a:xfrm>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Rectangle 6"/>
          <p:cNvSpPr>
            <a:spLocks noGrp="1" noChangeArrowheads="1"/>
          </p:cNvSpPr>
          <p:nvPr>
            <p:ph type="title"/>
          </p:nvPr>
        </p:nvSpPr>
        <p:spPr/>
        <p:txBody>
          <a:bodyPr/>
          <a:lstStyle/>
          <a:p>
            <a:r>
              <a:rPr lang="en-US" smtClean="0"/>
              <a:t>Additional Items of Interest</a:t>
            </a:r>
          </a:p>
        </p:txBody>
      </p:sp>
      <p:sp>
        <p:nvSpPr>
          <p:cNvPr id="59399" name="Rectangle 7"/>
          <p:cNvSpPr>
            <a:spLocks noGrp="1" noChangeArrowheads="1"/>
          </p:cNvSpPr>
          <p:nvPr>
            <p:ph type="body" idx="1"/>
          </p:nvPr>
        </p:nvSpPr>
        <p:spPr/>
        <p:txBody>
          <a:bodyPr/>
          <a:lstStyle/>
          <a:p>
            <a:pPr>
              <a:lnSpc>
                <a:spcPct val="90000"/>
              </a:lnSpc>
            </a:pPr>
            <a:r>
              <a:rPr lang="en-US" sz="2800" smtClean="0"/>
              <a:t>Estimated remaining cost to completion</a:t>
            </a:r>
          </a:p>
          <a:p>
            <a:pPr lvl="1">
              <a:lnSpc>
                <a:spcPct val="90000"/>
              </a:lnSpc>
            </a:pPr>
            <a:r>
              <a:rPr lang="en-US" sz="2400" smtClean="0"/>
              <a:t>ETC = (BAC – EV) / CPI</a:t>
            </a:r>
          </a:p>
          <a:p>
            <a:pPr lvl="2">
              <a:lnSpc>
                <a:spcPct val="90000"/>
              </a:lnSpc>
            </a:pPr>
            <a:r>
              <a:rPr lang="en-US" sz="2000" smtClean="0"/>
              <a:t>ETC: estimated cost to completion</a:t>
            </a:r>
          </a:p>
          <a:p>
            <a:pPr lvl="2">
              <a:lnSpc>
                <a:spcPct val="90000"/>
              </a:lnSpc>
            </a:pPr>
            <a:r>
              <a:rPr lang="en-US" sz="2000" smtClean="0"/>
              <a:t>BAC: budget at completion</a:t>
            </a:r>
          </a:p>
          <a:p>
            <a:pPr lvl="2">
              <a:lnSpc>
                <a:spcPct val="90000"/>
              </a:lnSpc>
            </a:pPr>
            <a:r>
              <a:rPr lang="en-US" sz="2000" smtClean="0"/>
              <a:t>EV: earned value</a:t>
            </a:r>
          </a:p>
          <a:p>
            <a:pPr lvl="2">
              <a:lnSpc>
                <a:spcPct val="90000"/>
              </a:lnSpc>
            </a:pPr>
            <a:r>
              <a:rPr lang="en-US" sz="2000" smtClean="0"/>
              <a:t>CPI: cost performance index</a:t>
            </a:r>
          </a:p>
          <a:p>
            <a:pPr>
              <a:lnSpc>
                <a:spcPct val="90000"/>
              </a:lnSpc>
            </a:pPr>
            <a:r>
              <a:rPr lang="en-US" sz="2800" smtClean="0"/>
              <a:t>Estimated total cost at completion</a:t>
            </a:r>
          </a:p>
          <a:p>
            <a:pPr lvl="1">
              <a:lnSpc>
                <a:spcPct val="90000"/>
              </a:lnSpc>
            </a:pPr>
            <a:r>
              <a:rPr lang="en-US" sz="2400" smtClean="0"/>
              <a:t>EAC = ETC + AC</a:t>
            </a:r>
          </a:p>
          <a:p>
            <a:pPr lvl="2">
              <a:lnSpc>
                <a:spcPct val="90000"/>
              </a:lnSpc>
            </a:pPr>
            <a:r>
              <a:rPr lang="en-US" sz="2000" smtClean="0"/>
              <a:t>EAC: estimated at completion</a:t>
            </a:r>
          </a:p>
          <a:p>
            <a:pPr lvl="2">
              <a:lnSpc>
                <a:spcPct val="90000"/>
              </a:lnSpc>
            </a:pPr>
            <a:r>
              <a:rPr lang="en-US" sz="2000" smtClean="0"/>
              <a:t>ETC: estimated cost to completion</a:t>
            </a:r>
          </a:p>
          <a:p>
            <a:pPr lvl="2">
              <a:lnSpc>
                <a:spcPct val="90000"/>
              </a:lnSpc>
            </a:pPr>
            <a:r>
              <a:rPr lang="en-US" sz="2000" smtClean="0"/>
              <a:t>AC: actual cost</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z="4000" smtClean="0"/>
              <a:t>Additional Calculations for Example</a:t>
            </a:r>
          </a:p>
        </p:txBody>
      </p:sp>
      <p:sp>
        <p:nvSpPr>
          <p:cNvPr id="62467" name="Rectangle 3"/>
          <p:cNvSpPr>
            <a:spLocks noGrp="1" noChangeArrowheads="1"/>
          </p:cNvSpPr>
          <p:nvPr>
            <p:ph type="body" idx="1"/>
          </p:nvPr>
        </p:nvSpPr>
        <p:spPr/>
        <p:txBody>
          <a:bodyPr/>
          <a:lstStyle/>
          <a:p>
            <a:pPr>
              <a:lnSpc>
                <a:spcPct val="90000"/>
              </a:lnSpc>
              <a:tabLst>
                <a:tab pos="1087438" algn="l"/>
              </a:tabLst>
            </a:pPr>
            <a:r>
              <a:rPr lang="en-US" sz="2800" smtClean="0"/>
              <a:t>BAC	= 1500</a:t>
            </a:r>
          </a:p>
          <a:p>
            <a:pPr>
              <a:lnSpc>
                <a:spcPct val="90000"/>
              </a:lnSpc>
              <a:tabLst>
                <a:tab pos="1087438" algn="l"/>
              </a:tabLst>
            </a:pPr>
            <a:r>
              <a:rPr lang="en-US" sz="2800" smtClean="0"/>
              <a:t>EV	= 1500 (2/3) = 1000</a:t>
            </a:r>
          </a:p>
          <a:p>
            <a:pPr>
              <a:lnSpc>
                <a:spcPct val="90000"/>
              </a:lnSpc>
              <a:tabLst>
                <a:tab pos="1087438" algn="l"/>
              </a:tabLst>
            </a:pPr>
            <a:r>
              <a:rPr lang="en-US" sz="2800" smtClean="0"/>
              <a:t>CPI	= .74 (calculated earlier)</a:t>
            </a:r>
          </a:p>
          <a:p>
            <a:pPr>
              <a:lnSpc>
                <a:spcPct val="90000"/>
              </a:lnSpc>
              <a:tabLst>
                <a:tab pos="1087438" algn="l"/>
              </a:tabLst>
            </a:pPr>
            <a:r>
              <a:rPr lang="en-US" sz="2800" smtClean="0"/>
              <a:t>AC	= 1350</a:t>
            </a:r>
          </a:p>
          <a:p>
            <a:pPr>
              <a:lnSpc>
                <a:spcPct val="90000"/>
              </a:lnSpc>
              <a:tabLst>
                <a:tab pos="1087438" algn="l"/>
              </a:tabLst>
            </a:pPr>
            <a:r>
              <a:rPr lang="en-US" sz="2800" smtClean="0"/>
              <a:t>ETC	= (BAC – EV) / CPI</a:t>
            </a:r>
            <a:br>
              <a:rPr lang="en-US" sz="2800" smtClean="0"/>
            </a:br>
            <a:r>
              <a:rPr lang="en-US" sz="2800" smtClean="0"/>
              <a:t>	= (1500 – 1000) / .74</a:t>
            </a:r>
            <a:br>
              <a:rPr lang="en-US" sz="2800" smtClean="0"/>
            </a:br>
            <a:r>
              <a:rPr lang="en-US" sz="2800" smtClean="0"/>
              <a:t>	= 676</a:t>
            </a:r>
          </a:p>
          <a:p>
            <a:pPr>
              <a:lnSpc>
                <a:spcPct val="90000"/>
              </a:lnSpc>
              <a:tabLst>
                <a:tab pos="1087438" algn="l"/>
              </a:tabLst>
            </a:pPr>
            <a:r>
              <a:rPr lang="en-US" sz="2800" smtClean="0"/>
              <a:t>EAC	= ETC + AC</a:t>
            </a:r>
            <a:br>
              <a:rPr lang="en-US" sz="2800" smtClean="0"/>
            </a:br>
            <a:r>
              <a:rPr lang="en-US" sz="2800" smtClean="0"/>
              <a:t>	= 676 + 1350 = 2026</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Grp="1" noChangeArrowheads="1"/>
          </p:cNvSpPr>
          <p:nvPr>
            <p:ph type="title"/>
          </p:nvPr>
        </p:nvSpPr>
        <p:spPr/>
        <p:txBody>
          <a:bodyPr/>
          <a:lstStyle/>
          <a:p>
            <a:r>
              <a:rPr lang="en-US" sz="4000" smtClean="0"/>
              <a:t>Microsoft Project Status Report for DVD Project</a:t>
            </a:r>
          </a:p>
        </p:txBody>
      </p:sp>
      <p:pic>
        <p:nvPicPr>
          <p:cNvPr id="63496" name="Picture 8"/>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rot="5400000">
            <a:off x="3092450" y="152400"/>
            <a:ext cx="2959100" cy="7772400"/>
          </a:xfrm>
          <a:noFill/>
          <a:ln/>
        </p:spPr>
      </p:pic>
      <p:sp>
        <p:nvSpPr>
          <p:cNvPr id="63497" name="Text Box 7"/>
          <p:cNvSpPr txBox="1">
            <a:spLocks noChangeArrowheads="1"/>
          </p:cNvSpPr>
          <p:nvPr/>
        </p:nvSpPr>
        <p:spPr bwMode="auto">
          <a:xfrm>
            <a:off x="457200" y="5927725"/>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t>Table 7-1</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4" name="Rectangle 8"/>
          <p:cNvSpPr>
            <a:spLocks noGrp="1" noChangeArrowheads="1"/>
          </p:cNvSpPr>
          <p:nvPr>
            <p:ph type="title"/>
          </p:nvPr>
        </p:nvSpPr>
        <p:spPr/>
        <p:txBody>
          <a:bodyPr/>
          <a:lstStyle/>
          <a:p>
            <a:r>
              <a:rPr lang="en-US" smtClean="0"/>
              <a:t>Project Control</a:t>
            </a:r>
          </a:p>
        </p:txBody>
      </p:sp>
      <p:sp>
        <p:nvSpPr>
          <p:cNvPr id="65545" name="Rectangle 9"/>
          <p:cNvSpPr>
            <a:spLocks noGrp="1" noChangeArrowheads="1"/>
          </p:cNvSpPr>
          <p:nvPr>
            <p:ph type="body" idx="1"/>
          </p:nvPr>
        </p:nvSpPr>
        <p:spPr/>
        <p:txBody>
          <a:bodyPr/>
          <a:lstStyle/>
          <a:p>
            <a:pPr>
              <a:lnSpc>
                <a:spcPct val="80000"/>
              </a:lnSpc>
            </a:pPr>
            <a:r>
              <a:rPr lang="en-US" sz="2800" smtClean="0"/>
              <a:t>Control, the act of reducing differences between the plan and actuality</a:t>
            </a:r>
          </a:p>
          <a:p>
            <a:pPr>
              <a:lnSpc>
                <a:spcPct val="80000"/>
              </a:lnSpc>
            </a:pPr>
            <a:r>
              <a:rPr lang="en-US" sz="2800" smtClean="0"/>
              <a:t>It is the final element in the planning-monitoring-controlling cycle</a:t>
            </a:r>
          </a:p>
          <a:p>
            <a:pPr>
              <a:lnSpc>
                <a:spcPct val="80000"/>
              </a:lnSpc>
            </a:pPr>
            <a:r>
              <a:rPr lang="en-US" sz="2800" smtClean="0"/>
              <a:t>It is to no avail if actions are not taken when reality deviates significantly from what was planned</a:t>
            </a:r>
          </a:p>
          <a:p>
            <a:pPr>
              <a:lnSpc>
                <a:spcPct val="80000"/>
              </a:lnSpc>
            </a:pPr>
            <a:r>
              <a:rPr lang="en-US" sz="2800" smtClean="0"/>
              <a:t>Control is a difficult task</a:t>
            </a:r>
          </a:p>
          <a:p>
            <a:pPr lvl="1">
              <a:lnSpc>
                <a:spcPct val="80000"/>
              </a:lnSpc>
            </a:pPr>
            <a:r>
              <a:rPr lang="en-US" sz="2400" smtClean="0"/>
              <a:t>It involves human behavior</a:t>
            </a:r>
          </a:p>
          <a:p>
            <a:pPr lvl="1">
              <a:lnSpc>
                <a:spcPct val="80000"/>
              </a:lnSpc>
            </a:pPr>
            <a:r>
              <a:rPr lang="en-US" sz="2400" smtClean="0"/>
              <a:t>Problems are rarely clear cut so the need for change and redirection is also fuzzy</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4" name="Rectangle 6"/>
          <p:cNvSpPr>
            <a:spLocks noGrp="1" noChangeArrowheads="1"/>
          </p:cNvSpPr>
          <p:nvPr>
            <p:ph type="title"/>
          </p:nvPr>
        </p:nvSpPr>
        <p:spPr/>
        <p:txBody>
          <a:bodyPr/>
          <a:lstStyle/>
          <a:p>
            <a:r>
              <a:rPr lang="en-US" smtClean="0"/>
              <a:t>Purposes of Control</a:t>
            </a:r>
          </a:p>
        </p:txBody>
      </p:sp>
      <p:sp>
        <p:nvSpPr>
          <p:cNvPr id="68615" name="Rectangle 7"/>
          <p:cNvSpPr>
            <a:spLocks noGrp="1" noChangeArrowheads="1"/>
          </p:cNvSpPr>
          <p:nvPr>
            <p:ph type="body" idx="1"/>
          </p:nvPr>
        </p:nvSpPr>
        <p:spPr/>
        <p:txBody>
          <a:bodyPr/>
          <a:lstStyle/>
          <a:p>
            <a:pPr marL="533400" indent="-533400">
              <a:buFontTx/>
              <a:buAutoNum type="arabicPeriod"/>
            </a:pPr>
            <a:r>
              <a:rPr lang="en-US" sz="2800" smtClean="0"/>
              <a:t>Stewardship of organizational assets</a:t>
            </a:r>
          </a:p>
          <a:p>
            <a:pPr marL="914400" lvl="1" indent="-457200"/>
            <a:r>
              <a:rPr lang="en-US" sz="2400" smtClean="0"/>
              <a:t>Physical asset control</a:t>
            </a:r>
          </a:p>
          <a:p>
            <a:pPr marL="914400" lvl="1" indent="-457200"/>
            <a:r>
              <a:rPr lang="en-US" sz="2400" smtClean="0"/>
              <a:t>Human resources management</a:t>
            </a:r>
          </a:p>
          <a:p>
            <a:pPr marL="914400" lvl="1" indent="-457200"/>
            <a:r>
              <a:rPr lang="en-US" sz="2400" smtClean="0"/>
              <a:t>Financial control through the use of accounting tools</a:t>
            </a:r>
          </a:p>
          <a:p>
            <a:pPr marL="533400" indent="-533400">
              <a:buFontTx/>
              <a:buAutoNum type="arabicPeriod"/>
            </a:pPr>
            <a:r>
              <a:rPr lang="en-US" sz="2800" smtClean="0"/>
              <a:t>Regulation of results through the alteration of activities</a:t>
            </a:r>
          </a:p>
          <a:p>
            <a:pPr marL="914400" lvl="1" indent="-457200"/>
            <a:r>
              <a:rPr lang="en-US" sz="2400" smtClean="0"/>
              <a:t>This step involves taking action when reality deviates from plan</a:t>
            </a:r>
          </a:p>
          <a:p>
            <a:pPr marL="914400" lvl="1" indent="-457200"/>
            <a:r>
              <a:rPr lang="en-US" sz="2400" smtClean="0"/>
              <a:t>It includes both mechanistic and human elements</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6" name="Rectangle 6"/>
          <p:cNvSpPr>
            <a:spLocks noGrp="1" noChangeArrowheads="1"/>
          </p:cNvSpPr>
          <p:nvPr>
            <p:ph type="title"/>
          </p:nvPr>
        </p:nvSpPr>
        <p:spPr/>
        <p:txBody>
          <a:bodyPr/>
          <a:lstStyle/>
          <a:p>
            <a:r>
              <a:rPr lang="en-US" smtClean="0"/>
              <a:t>Purposes of a Control System</a:t>
            </a:r>
          </a:p>
        </p:txBody>
      </p:sp>
      <p:sp>
        <p:nvSpPr>
          <p:cNvPr id="71687" name="Rectangle 7"/>
          <p:cNvSpPr>
            <a:spLocks noGrp="1" noChangeArrowheads="1"/>
          </p:cNvSpPr>
          <p:nvPr>
            <p:ph type="body" idx="1"/>
          </p:nvPr>
        </p:nvSpPr>
        <p:spPr/>
        <p:txBody>
          <a:bodyPr/>
          <a:lstStyle/>
          <a:p>
            <a:pPr>
              <a:lnSpc>
                <a:spcPct val="90000"/>
              </a:lnSpc>
            </a:pPr>
            <a:r>
              <a:rPr lang="en-US" sz="2800" smtClean="0"/>
              <a:t>Primary purpose is to correct errors</a:t>
            </a:r>
          </a:p>
          <a:p>
            <a:pPr lvl="1">
              <a:lnSpc>
                <a:spcPct val="90000"/>
              </a:lnSpc>
            </a:pPr>
            <a:r>
              <a:rPr lang="en-US" sz="2400" smtClean="0"/>
              <a:t>Not to identify and punish the guilty</a:t>
            </a:r>
          </a:p>
          <a:p>
            <a:pPr lvl="1">
              <a:lnSpc>
                <a:spcPct val="90000"/>
              </a:lnSpc>
            </a:pPr>
            <a:r>
              <a:rPr lang="en-US" sz="2400" smtClean="0"/>
              <a:t>Managers must realize that the past cannot be changed</a:t>
            </a:r>
          </a:p>
          <a:p>
            <a:pPr>
              <a:lnSpc>
                <a:spcPct val="90000"/>
              </a:lnSpc>
            </a:pPr>
            <a:r>
              <a:rPr lang="en-US" sz="2800" smtClean="0"/>
              <a:t>Control the investment, subject to diminishing returns</a:t>
            </a:r>
          </a:p>
          <a:p>
            <a:pPr>
              <a:lnSpc>
                <a:spcPct val="90000"/>
              </a:lnSpc>
            </a:pPr>
            <a:r>
              <a:rPr lang="en-US" sz="2800" smtClean="0"/>
              <a:t>Consider impact on creativity and innovation</a:t>
            </a:r>
          </a:p>
          <a:p>
            <a:pPr>
              <a:lnSpc>
                <a:spcPct val="90000"/>
              </a:lnSpc>
            </a:pPr>
            <a:r>
              <a:rPr lang="en-US" sz="2800" smtClean="0"/>
              <a:t>The control system should employ the lowest degree of hassle consistent with accomplishing its goals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6"/>
          <p:cNvSpPr>
            <a:spLocks noGrp="1" noChangeArrowheads="1"/>
          </p:cNvSpPr>
          <p:nvPr>
            <p:ph type="title"/>
          </p:nvPr>
        </p:nvSpPr>
        <p:spPr/>
        <p:txBody>
          <a:bodyPr/>
          <a:lstStyle/>
          <a:p>
            <a:r>
              <a:rPr lang="en-US" smtClean="0"/>
              <a:t>Plan-Monitor-Control Cycle</a:t>
            </a:r>
          </a:p>
        </p:txBody>
      </p:sp>
      <p:sp>
        <p:nvSpPr>
          <p:cNvPr id="10247" name="Rectangle 7"/>
          <p:cNvSpPr>
            <a:spLocks noGrp="1" noChangeArrowheads="1"/>
          </p:cNvSpPr>
          <p:nvPr>
            <p:ph type="body" idx="1"/>
          </p:nvPr>
        </p:nvSpPr>
        <p:spPr/>
        <p:txBody>
          <a:bodyPr/>
          <a:lstStyle/>
          <a:p>
            <a:r>
              <a:rPr lang="en-US" sz="2800" smtClean="0"/>
              <a:t>The plan–monitor-control cycle constitutes a “closed loop” process</a:t>
            </a:r>
          </a:p>
          <a:p>
            <a:pPr lvl="1"/>
            <a:r>
              <a:rPr lang="en-US" sz="2400" smtClean="0"/>
              <a:t>Continues until the project is completed</a:t>
            </a:r>
          </a:p>
          <a:p>
            <a:r>
              <a:rPr lang="en-US" sz="2800" smtClean="0"/>
              <a:t>With complex projects, there is a temptation to minimize the planning–monitoring–controlling effort so that “real work” can be done</a:t>
            </a:r>
          </a:p>
          <a:p>
            <a:pPr lvl="1"/>
            <a:r>
              <a:rPr lang="en-US" sz="2400" smtClean="0"/>
              <a:t>It is these projects that need the planning–monitoring–controlling process the most</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Rectangle 4"/>
          <p:cNvSpPr>
            <a:spLocks noGrp="1" noChangeArrowheads="1"/>
          </p:cNvSpPr>
          <p:nvPr>
            <p:ph type="title"/>
          </p:nvPr>
        </p:nvSpPr>
        <p:spPr/>
        <p:txBody>
          <a:bodyPr/>
          <a:lstStyle/>
          <a:p>
            <a:r>
              <a:rPr lang="en-US" sz="4000" smtClean="0"/>
              <a:t>Primary Mechanisms by which Project Manager Exerts Control</a:t>
            </a:r>
          </a:p>
        </p:txBody>
      </p:sp>
      <p:sp>
        <p:nvSpPr>
          <p:cNvPr id="74757" name="Rectangle 5"/>
          <p:cNvSpPr>
            <a:spLocks noGrp="1" noChangeArrowheads="1"/>
          </p:cNvSpPr>
          <p:nvPr>
            <p:ph type="body" idx="1"/>
          </p:nvPr>
        </p:nvSpPr>
        <p:spPr/>
        <p:txBody>
          <a:bodyPr/>
          <a:lstStyle/>
          <a:p>
            <a:pPr marL="609600" indent="-609600">
              <a:lnSpc>
                <a:spcPct val="80000"/>
              </a:lnSpc>
              <a:buFontTx/>
              <a:buAutoNum type="arabicPeriod"/>
            </a:pPr>
            <a:r>
              <a:rPr lang="en-US" sz="2800" smtClean="0"/>
              <a:t>Process reviews</a:t>
            </a:r>
          </a:p>
          <a:p>
            <a:pPr marL="990600" lvl="1" indent="-533400">
              <a:lnSpc>
                <a:spcPct val="80000"/>
              </a:lnSpc>
              <a:buFontTx/>
              <a:buChar char="•"/>
            </a:pPr>
            <a:r>
              <a:rPr lang="en-US" sz="2400" smtClean="0"/>
              <a:t>An analysis of the process of reaching the project objectives</a:t>
            </a:r>
          </a:p>
          <a:p>
            <a:pPr marL="609600" indent="-609600">
              <a:lnSpc>
                <a:spcPct val="80000"/>
              </a:lnSpc>
              <a:buFontTx/>
              <a:buAutoNum type="arabicPeriod"/>
            </a:pPr>
            <a:r>
              <a:rPr lang="en-US" sz="2800" smtClean="0"/>
              <a:t>Personnel assignment</a:t>
            </a:r>
          </a:p>
          <a:p>
            <a:pPr marL="990600" lvl="1" indent="-533400">
              <a:lnSpc>
                <a:spcPct val="80000"/>
              </a:lnSpc>
              <a:buFontTx/>
              <a:buChar char="•"/>
            </a:pPr>
            <a:r>
              <a:rPr lang="en-US" sz="2400" smtClean="0"/>
              <a:t>Control can also be exercised through personnel assignments based on past productivity</a:t>
            </a:r>
          </a:p>
          <a:p>
            <a:pPr marL="609600" indent="-609600">
              <a:lnSpc>
                <a:spcPct val="80000"/>
              </a:lnSpc>
              <a:buFontTx/>
              <a:buAutoNum type="arabicPeriod"/>
            </a:pPr>
            <a:r>
              <a:rPr lang="en-US" sz="2800" smtClean="0"/>
              <a:t>Resource allocation</a:t>
            </a:r>
          </a:p>
          <a:p>
            <a:pPr marL="990600" lvl="1" indent="-533400">
              <a:lnSpc>
                <a:spcPct val="80000"/>
              </a:lnSpc>
              <a:buFontTx/>
              <a:buChar char="•"/>
            </a:pPr>
            <a:r>
              <a:rPr lang="en-US" sz="2400" smtClean="0"/>
              <a:t>Resources are usually allocated to the more productive or important tasks and this can significantly influence the attainment of project results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Common Mistakes</a:t>
            </a:r>
          </a:p>
        </p:txBody>
      </p:sp>
      <p:sp>
        <p:nvSpPr>
          <p:cNvPr id="75779" name="Rectangle 3"/>
          <p:cNvSpPr>
            <a:spLocks noGrp="1" noChangeArrowheads="1"/>
          </p:cNvSpPr>
          <p:nvPr>
            <p:ph type="body" idx="1"/>
          </p:nvPr>
        </p:nvSpPr>
        <p:spPr/>
        <p:txBody>
          <a:bodyPr/>
          <a:lstStyle/>
          <a:p>
            <a:pPr>
              <a:lnSpc>
                <a:spcPct val="80000"/>
              </a:lnSpc>
            </a:pPr>
            <a:r>
              <a:rPr lang="en-US" sz="2800" smtClean="0"/>
              <a:t>Emphasizing short-run results at the expense of long-run objectives</a:t>
            </a:r>
          </a:p>
          <a:p>
            <a:pPr>
              <a:lnSpc>
                <a:spcPct val="80000"/>
              </a:lnSpc>
            </a:pPr>
            <a:r>
              <a:rPr lang="en-US" sz="2800" smtClean="0"/>
              <a:t>Excessive control directed to specific objectives can result in sacrificing other project objectives</a:t>
            </a:r>
          </a:p>
          <a:p>
            <a:pPr>
              <a:lnSpc>
                <a:spcPct val="80000"/>
              </a:lnSpc>
            </a:pPr>
            <a:r>
              <a:rPr lang="en-US" sz="2800" smtClean="0"/>
              <a:t>Across-the-board cuts in resource allocations tend to reward those who have already overspent or over hired while penalizing the frugal and efficient</a:t>
            </a:r>
          </a:p>
          <a:p>
            <a:pPr>
              <a:lnSpc>
                <a:spcPct val="80000"/>
              </a:lnSpc>
            </a:pPr>
            <a:r>
              <a:rPr lang="en-US" sz="2800" smtClean="0"/>
              <a:t>Focusing on certain items for control can distract the attention of team members from other, equally important items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6" name="Rectangle 6"/>
          <p:cNvSpPr>
            <a:spLocks noGrp="1" noChangeArrowheads="1"/>
          </p:cNvSpPr>
          <p:nvPr>
            <p:ph type="title"/>
          </p:nvPr>
        </p:nvSpPr>
        <p:spPr/>
        <p:txBody>
          <a:bodyPr/>
          <a:lstStyle/>
          <a:p>
            <a:r>
              <a:rPr lang="en-US" smtClean="0"/>
              <a:t>Control System Components</a:t>
            </a:r>
          </a:p>
        </p:txBody>
      </p:sp>
      <p:sp>
        <p:nvSpPr>
          <p:cNvPr id="76807" name="Rectangle 7"/>
          <p:cNvSpPr>
            <a:spLocks noGrp="1" noChangeArrowheads="1"/>
          </p:cNvSpPr>
          <p:nvPr>
            <p:ph type="body" idx="1"/>
          </p:nvPr>
        </p:nvSpPr>
        <p:spPr/>
        <p:txBody>
          <a:bodyPr/>
          <a:lstStyle/>
          <a:p>
            <a:pPr>
              <a:lnSpc>
                <a:spcPct val="80000"/>
              </a:lnSpc>
            </a:pPr>
            <a:r>
              <a:rPr lang="en-US" sz="2400" smtClean="0"/>
              <a:t>Sensor</a:t>
            </a:r>
          </a:p>
          <a:p>
            <a:pPr lvl="1">
              <a:lnSpc>
                <a:spcPct val="80000"/>
              </a:lnSpc>
            </a:pPr>
            <a:r>
              <a:rPr lang="en-US" sz="2000" smtClean="0"/>
              <a:t>Its purpose is to measure any aspect that one wishes to control</a:t>
            </a:r>
          </a:p>
          <a:p>
            <a:pPr>
              <a:lnSpc>
                <a:spcPct val="80000"/>
              </a:lnSpc>
            </a:pPr>
            <a:r>
              <a:rPr lang="en-US" sz="2400" smtClean="0"/>
              <a:t>Standard</a:t>
            </a:r>
          </a:p>
          <a:p>
            <a:pPr lvl="1">
              <a:lnSpc>
                <a:spcPct val="80000"/>
              </a:lnSpc>
            </a:pPr>
            <a:r>
              <a:rPr lang="en-US" sz="2000" smtClean="0"/>
              <a:t>The control system must have a standard of items  to measure against</a:t>
            </a:r>
          </a:p>
          <a:p>
            <a:pPr>
              <a:lnSpc>
                <a:spcPct val="80000"/>
              </a:lnSpc>
            </a:pPr>
            <a:r>
              <a:rPr lang="en-US" sz="2400" smtClean="0"/>
              <a:t>Comparator</a:t>
            </a:r>
          </a:p>
          <a:p>
            <a:pPr lvl="1">
              <a:lnSpc>
                <a:spcPct val="80000"/>
              </a:lnSpc>
            </a:pPr>
            <a:r>
              <a:rPr lang="en-US" sz="2000" smtClean="0"/>
              <a:t>Compares the output of the sensor with the standard</a:t>
            </a:r>
          </a:p>
          <a:p>
            <a:pPr>
              <a:lnSpc>
                <a:spcPct val="80000"/>
              </a:lnSpc>
            </a:pPr>
            <a:r>
              <a:rPr lang="en-US" sz="2400" smtClean="0"/>
              <a:t>Decision maker</a:t>
            </a:r>
          </a:p>
          <a:p>
            <a:pPr lvl="1">
              <a:lnSpc>
                <a:spcPct val="80000"/>
              </a:lnSpc>
            </a:pPr>
            <a:r>
              <a:rPr lang="en-US" sz="2000" smtClean="0"/>
              <a:t>To decide if the difference between what is measured and the standard is large enough to warrant attention.</a:t>
            </a:r>
          </a:p>
          <a:p>
            <a:pPr>
              <a:lnSpc>
                <a:spcPct val="80000"/>
              </a:lnSpc>
            </a:pPr>
            <a:r>
              <a:rPr lang="en-US" sz="2400" noProof="1" smtClean="0"/>
              <a:t>Effector</a:t>
            </a:r>
          </a:p>
          <a:p>
            <a:pPr lvl="1">
              <a:lnSpc>
                <a:spcPct val="80000"/>
              </a:lnSpc>
            </a:pPr>
            <a:r>
              <a:rPr lang="en-US" sz="2000" smtClean="0"/>
              <a:t>If some action is required to reduced the difference, the </a:t>
            </a:r>
            <a:r>
              <a:rPr lang="en-US" sz="2000" noProof="1" smtClean="0"/>
              <a:t>effector</a:t>
            </a:r>
            <a:r>
              <a:rPr lang="en-US" sz="2000" smtClean="0"/>
              <a:t> must then take action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Grp="1" noChangeArrowheads="1"/>
          </p:cNvSpPr>
          <p:nvPr>
            <p:ph type="title"/>
          </p:nvPr>
        </p:nvSpPr>
        <p:spPr/>
        <p:txBody>
          <a:bodyPr/>
          <a:lstStyle/>
          <a:p>
            <a:r>
              <a:rPr lang="en-US" smtClean="0"/>
              <a:t>Types of Control Systems</a:t>
            </a:r>
          </a:p>
        </p:txBody>
      </p:sp>
      <p:sp>
        <p:nvSpPr>
          <p:cNvPr id="77829" name="Rectangle 5"/>
          <p:cNvSpPr>
            <a:spLocks noGrp="1" noChangeArrowheads="1"/>
          </p:cNvSpPr>
          <p:nvPr>
            <p:ph type="body" idx="1"/>
          </p:nvPr>
        </p:nvSpPr>
        <p:spPr/>
        <p:txBody>
          <a:bodyPr/>
          <a:lstStyle/>
          <a:p>
            <a:pPr>
              <a:lnSpc>
                <a:spcPct val="80000"/>
              </a:lnSpc>
            </a:pPr>
            <a:r>
              <a:rPr lang="en-US" sz="2800" smtClean="0"/>
              <a:t>Cybernetic control systems</a:t>
            </a:r>
          </a:p>
          <a:p>
            <a:pPr lvl="1">
              <a:lnSpc>
                <a:spcPct val="80000"/>
              </a:lnSpc>
            </a:pPr>
            <a:r>
              <a:rPr lang="en-US" sz="2400" smtClean="0"/>
              <a:t>A control system that uses all five components of a control system</a:t>
            </a:r>
          </a:p>
          <a:p>
            <a:pPr lvl="1">
              <a:lnSpc>
                <a:spcPct val="80000"/>
              </a:lnSpc>
            </a:pPr>
            <a:r>
              <a:rPr lang="en-US" sz="2400" smtClean="0"/>
              <a:t>Also known as steering controls</a:t>
            </a:r>
          </a:p>
          <a:p>
            <a:pPr>
              <a:lnSpc>
                <a:spcPct val="80000"/>
              </a:lnSpc>
            </a:pPr>
            <a:r>
              <a:rPr lang="en-US" sz="2800" smtClean="0"/>
              <a:t>Go/no-go controls</a:t>
            </a:r>
          </a:p>
          <a:p>
            <a:pPr lvl="1">
              <a:lnSpc>
                <a:spcPct val="80000"/>
              </a:lnSpc>
            </a:pPr>
            <a:r>
              <a:rPr lang="en-US" sz="2400" smtClean="0"/>
              <a:t>A predetermined standard must be met for permission to be granted to continue</a:t>
            </a:r>
          </a:p>
          <a:p>
            <a:pPr>
              <a:lnSpc>
                <a:spcPct val="80000"/>
              </a:lnSpc>
            </a:pPr>
            <a:r>
              <a:rPr lang="en-US" sz="2800" smtClean="0"/>
              <a:t>Post-control (post-performance reviews)</a:t>
            </a:r>
          </a:p>
          <a:p>
            <a:pPr lvl="1">
              <a:lnSpc>
                <a:spcPct val="80000"/>
              </a:lnSpc>
            </a:pPr>
            <a:r>
              <a:rPr lang="en-US" sz="2400" smtClean="0"/>
              <a:t>Applied after the project has been completed</a:t>
            </a:r>
          </a:p>
          <a:p>
            <a:pPr lvl="1">
              <a:lnSpc>
                <a:spcPct val="80000"/>
              </a:lnSpc>
            </a:pPr>
            <a:r>
              <a:rPr lang="en-US" sz="2400" smtClean="0"/>
              <a:t>Purpose is to allow future projects to learn from past project experience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smtClean="0"/>
              <a:t>Tools for Control</a:t>
            </a:r>
          </a:p>
        </p:txBody>
      </p:sp>
      <p:sp>
        <p:nvSpPr>
          <p:cNvPr id="78851" name="Rectangle 3"/>
          <p:cNvSpPr>
            <a:spLocks noGrp="1" noChangeArrowheads="1"/>
          </p:cNvSpPr>
          <p:nvPr>
            <p:ph type="body" idx="1"/>
          </p:nvPr>
        </p:nvSpPr>
        <p:spPr/>
        <p:txBody>
          <a:bodyPr/>
          <a:lstStyle/>
          <a:p>
            <a:r>
              <a:rPr lang="en-US" smtClean="0"/>
              <a:t>Some already covered</a:t>
            </a:r>
          </a:p>
          <a:p>
            <a:pPr lvl="1"/>
            <a:r>
              <a:rPr lang="en-US" smtClean="0"/>
              <a:t>Variance analysis</a:t>
            </a:r>
          </a:p>
          <a:p>
            <a:pPr lvl="1"/>
            <a:r>
              <a:rPr lang="en-US" smtClean="0"/>
              <a:t>Trend projections</a:t>
            </a:r>
          </a:p>
          <a:p>
            <a:pPr lvl="1"/>
            <a:r>
              <a:rPr lang="en-US" smtClean="0"/>
              <a:t>Earned value</a:t>
            </a:r>
          </a:p>
          <a:p>
            <a:r>
              <a:rPr lang="en-US" smtClean="0"/>
              <a:t>Critical ratio</a:t>
            </a:r>
          </a:p>
          <a:p>
            <a:pPr lvl="1"/>
            <a:r>
              <a:rPr lang="en-US" smtClean="0"/>
              <a:t>Indicates when a task is becoming unacceptable</a:t>
            </a:r>
          </a:p>
          <a:p>
            <a:pPr lvl="2"/>
            <a:r>
              <a:rPr lang="en-US" smtClean="0"/>
              <a:t>When the ratio drops below one</a:t>
            </a:r>
          </a:p>
          <a:p>
            <a:pPr lvl="1"/>
            <a:r>
              <a:rPr lang="en-US" sz="1800" smtClean="0"/>
              <a:t>CR = (actual progress/scheduled progress) </a:t>
            </a:r>
            <a:r>
              <a:rPr lang="en-US" sz="1800" smtClean="0">
                <a:sym typeface="Wingdings 2" pitchFamily="18" charset="2"/>
              </a:rPr>
              <a:t> (budgeted cost/actual cost)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Grp="1" noChangeArrowheads="1"/>
          </p:cNvSpPr>
          <p:nvPr>
            <p:ph type="title"/>
          </p:nvPr>
        </p:nvSpPr>
        <p:spPr/>
        <p:txBody>
          <a:bodyPr/>
          <a:lstStyle/>
          <a:p>
            <a:r>
              <a:rPr lang="en-US" smtClean="0"/>
              <a:t>Critical Ratio Calculations</a:t>
            </a:r>
          </a:p>
        </p:txBody>
      </p:sp>
      <p:pic>
        <p:nvPicPr>
          <p:cNvPr id="79880" name="Picture 8"/>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3175000"/>
            <a:ext cx="7772400" cy="1727200"/>
          </a:xfrm>
          <a:noFill/>
          <a:ln/>
        </p:spPr>
      </p:pic>
      <p:sp>
        <p:nvSpPr>
          <p:cNvPr id="79881" name="Text Box 7"/>
          <p:cNvSpPr txBox="1">
            <a:spLocks noChangeArrowheads="1"/>
          </p:cNvSpPr>
          <p:nvPr/>
        </p:nvSpPr>
        <p:spPr bwMode="auto">
          <a:xfrm>
            <a:off x="457200" y="5927725"/>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t>Table 7-3</a:t>
            </a: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More Tools for Control</a:t>
            </a:r>
          </a:p>
        </p:txBody>
      </p:sp>
      <p:sp>
        <p:nvSpPr>
          <p:cNvPr id="81923" name="Rectangle 3"/>
          <p:cNvSpPr>
            <a:spLocks noGrp="1" noChangeArrowheads="1"/>
          </p:cNvSpPr>
          <p:nvPr>
            <p:ph type="body" idx="1"/>
          </p:nvPr>
        </p:nvSpPr>
        <p:spPr/>
        <p:txBody>
          <a:bodyPr/>
          <a:lstStyle/>
          <a:p>
            <a:r>
              <a:rPr lang="en-US" smtClean="0"/>
              <a:t>Control chart</a:t>
            </a:r>
          </a:p>
          <a:p>
            <a:pPr lvl="1"/>
            <a:r>
              <a:rPr lang="en-US" smtClean="0"/>
              <a:t>Any measure can be plotted and tracked on a control chart</a:t>
            </a:r>
          </a:p>
          <a:p>
            <a:pPr lvl="1"/>
            <a:r>
              <a:rPr lang="en-US" smtClean="0"/>
              <a:t>Control limits set by project manager</a:t>
            </a:r>
          </a:p>
          <a:p>
            <a:r>
              <a:rPr lang="en-US" smtClean="0"/>
              <a:t>Benchmarking</a:t>
            </a:r>
          </a:p>
          <a:p>
            <a:pPr lvl="1"/>
            <a:r>
              <a:rPr lang="en-US" smtClean="0"/>
              <a:t>Make comparisons to “best in class” practices across organizations, or divisions, or even departments within an organization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mtClean="0"/>
              <a:t>Two Sample Control Charts</a:t>
            </a:r>
          </a:p>
        </p:txBody>
      </p:sp>
      <p:pic>
        <p:nvPicPr>
          <p:cNvPr id="82950" name="Picture 6"/>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685800" y="2493963"/>
            <a:ext cx="3810000" cy="3087687"/>
          </a:xfrm>
          <a:noFill/>
          <a:ln/>
        </p:spPr>
      </p:pic>
      <p:pic>
        <p:nvPicPr>
          <p:cNvPr id="82951" name="Picture 7"/>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48200" y="2349500"/>
            <a:ext cx="3810000" cy="3376613"/>
          </a:xfrm>
          <a:noFill/>
          <a:ln/>
        </p:spPr>
      </p:pic>
      <p:sp>
        <p:nvSpPr>
          <p:cNvPr id="82952" name="Text Box 7"/>
          <p:cNvSpPr txBox="1">
            <a:spLocks noChangeArrowheads="1"/>
          </p:cNvSpPr>
          <p:nvPr/>
        </p:nvSpPr>
        <p:spPr bwMode="auto">
          <a:xfrm>
            <a:off x="457200" y="5927725"/>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t>Figures 7-9 and 7-10</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Scope Creep and Change Control</a:t>
            </a:r>
          </a:p>
        </p:txBody>
      </p:sp>
      <p:sp>
        <p:nvSpPr>
          <p:cNvPr id="84995" name="Rectangle 3"/>
          <p:cNvSpPr>
            <a:spLocks noGrp="1" noChangeArrowheads="1"/>
          </p:cNvSpPr>
          <p:nvPr>
            <p:ph type="body" idx="1"/>
          </p:nvPr>
        </p:nvSpPr>
        <p:spPr/>
        <p:txBody>
          <a:bodyPr/>
          <a:lstStyle/>
          <a:p>
            <a:pPr>
              <a:lnSpc>
                <a:spcPct val="90000"/>
              </a:lnSpc>
            </a:pPr>
            <a:r>
              <a:rPr lang="en-US" smtClean="0"/>
              <a:t>Midcourse changes to a project must be controlled</a:t>
            </a:r>
          </a:p>
          <a:p>
            <a:pPr lvl="1">
              <a:lnSpc>
                <a:spcPct val="90000"/>
              </a:lnSpc>
            </a:pPr>
            <a:r>
              <a:rPr lang="en-US" smtClean="0"/>
              <a:t>Called </a:t>
            </a:r>
            <a:r>
              <a:rPr lang="en-US" i="1" smtClean="0"/>
              <a:t>scope creep</a:t>
            </a:r>
          </a:p>
          <a:p>
            <a:pPr>
              <a:lnSpc>
                <a:spcPct val="90000"/>
              </a:lnSpc>
            </a:pPr>
            <a:r>
              <a:rPr lang="en-US" smtClean="0"/>
              <a:t>The later changes are made to a project, the more difficult and costly they become</a:t>
            </a:r>
          </a:p>
          <a:p>
            <a:pPr>
              <a:lnSpc>
                <a:spcPct val="90000"/>
              </a:lnSpc>
            </a:pPr>
            <a:r>
              <a:rPr lang="en-US" smtClean="0"/>
              <a:t>All projects face change</a:t>
            </a:r>
          </a:p>
          <a:p>
            <a:pPr>
              <a:lnSpc>
                <a:spcPct val="90000"/>
              </a:lnSpc>
            </a:pPr>
            <a:r>
              <a:rPr lang="en-US" smtClean="0"/>
              <a:t>The best approach is a well-controlled, formal process for change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z="4000" smtClean="0"/>
              <a:t>Purpose of Change Control System</a:t>
            </a:r>
          </a:p>
        </p:txBody>
      </p:sp>
      <p:sp>
        <p:nvSpPr>
          <p:cNvPr id="86019" name="Rectangle 3"/>
          <p:cNvSpPr>
            <a:spLocks noGrp="1" noChangeArrowheads="1"/>
          </p:cNvSpPr>
          <p:nvPr>
            <p:ph type="body" idx="1"/>
          </p:nvPr>
        </p:nvSpPr>
        <p:spPr/>
        <p:txBody>
          <a:bodyPr/>
          <a:lstStyle/>
          <a:p>
            <a:pPr>
              <a:lnSpc>
                <a:spcPct val="80000"/>
              </a:lnSpc>
            </a:pPr>
            <a:r>
              <a:rPr lang="en-US" sz="2800" smtClean="0"/>
              <a:t>Review all requested changes</a:t>
            </a:r>
          </a:p>
          <a:p>
            <a:pPr>
              <a:lnSpc>
                <a:spcPct val="80000"/>
              </a:lnSpc>
            </a:pPr>
            <a:r>
              <a:rPr lang="en-US" sz="2800" smtClean="0"/>
              <a:t>Identify all impacts</a:t>
            </a:r>
          </a:p>
          <a:p>
            <a:pPr>
              <a:lnSpc>
                <a:spcPct val="80000"/>
              </a:lnSpc>
            </a:pPr>
            <a:r>
              <a:rPr lang="en-US" sz="2800" smtClean="0"/>
              <a:t>Translate impacts into performance, schedule, and cost</a:t>
            </a:r>
          </a:p>
          <a:p>
            <a:pPr>
              <a:lnSpc>
                <a:spcPct val="80000"/>
              </a:lnSpc>
            </a:pPr>
            <a:r>
              <a:rPr lang="en-US" sz="2800" smtClean="0"/>
              <a:t>Evaluate the benefits and disadvantages</a:t>
            </a:r>
          </a:p>
          <a:p>
            <a:pPr>
              <a:lnSpc>
                <a:spcPct val="80000"/>
              </a:lnSpc>
            </a:pPr>
            <a:r>
              <a:rPr lang="en-US" sz="2800" smtClean="0"/>
              <a:t>Have appropriate person accept or reject</a:t>
            </a:r>
          </a:p>
          <a:p>
            <a:pPr>
              <a:lnSpc>
                <a:spcPct val="80000"/>
              </a:lnSpc>
            </a:pPr>
            <a:r>
              <a:rPr lang="en-US" sz="2800" smtClean="0"/>
              <a:t>Communicate accepted changes</a:t>
            </a:r>
          </a:p>
          <a:p>
            <a:pPr>
              <a:lnSpc>
                <a:spcPct val="80000"/>
              </a:lnSpc>
            </a:pPr>
            <a:r>
              <a:rPr lang="en-US" sz="2800" smtClean="0"/>
              <a:t>Ensure changes are implemented properly</a:t>
            </a:r>
          </a:p>
          <a:p>
            <a:pPr>
              <a:lnSpc>
                <a:spcPct val="80000"/>
              </a:lnSpc>
            </a:pPr>
            <a:r>
              <a:rPr lang="en-US" sz="2800" smtClean="0"/>
              <a:t>Prepare report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p:txBody>
          <a:bodyPr/>
          <a:lstStyle/>
          <a:p>
            <a:r>
              <a:rPr lang="en-US" sz="3800" smtClean="0"/>
              <a:t>Project Authorization and Expenditure Control System Information Flow</a:t>
            </a:r>
          </a:p>
        </p:txBody>
      </p:sp>
      <p:pic>
        <p:nvPicPr>
          <p:cNvPr id="133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905000"/>
            <a:ext cx="6172200" cy="414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8" name="Text Box 7"/>
          <p:cNvSpPr txBox="1">
            <a:spLocks noChangeArrowheads="1"/>
          </p:cNvSpPr>
          <p:nvPr/>
        </p:nvSpPr>
        <p:spPr bwMode="auto">
          <a:xfrm>
            <a:off x="457200" y="5927725"/>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t>Figure 7-1</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4" name="Rectangle 6"/>
          <p:cNvSpPr>
            <a:spLocks noGrp="1" noChangeArrowheads="1"/>
          </p:cNvSpPr>
          <p:nvPr>
            <p:ph type="title"/>
          </p:nvPr>
        </p:nvSpPr>
        <p:spPr/>
        <p:txBody>
          <a:bodyPr/>
          <a:lstStyle/>
          <a:p>
            <a:r>
              <a:rPr lang="en-US" smtClean="0"/>
              <a:t>Rules for Controlling </a:t>
            </a:r>
            <a:br>
              <a:rPr lang="en-US" smtClean="0"/>
            </a:br>
            <a:r>
              <a:rPr lang="en-US" smtClean="0"/>
              <a:t>Scope Creep</a:t>
            </a:r>
          </a:p>
        </p:txBody>
      </p:sp>
      <p:sp>
        <p:nvSpPr>
          <p:cNvPr id="89095" name="Rectangle 7"/>
          <p:cNvSpPr>
            <a:spLocks noGrp="1" noChangeArrowheads="1"/>
          </p:cNvSpPr>
          <p:nvPr>
            <p:ph type="body" idx="1"/>
          </p:nvPr>
        </p:nvSpPr>
        <p:spPr/>
        <p:txBody>
          <a:bodyPr/>
          <a:lstStyle/>
          <a:p>
            <a:pPr>
              <a:lnSpc>
                <a:spcPct val="90000"/>
              </a:lnSpc>
            </a:pPr>
            <a:r>
              <a:rPr lang="en-US" sz="2800" smtClean="0"/>
              <a:t>Include a change control system in every project contract</a:t>
            </a:r>
          </a:p>
          <a:p>
            <a:pPr>
              <a:lnSpc>
                <a:spcPct val="90000"/>
              </a:lnSpc>
            </a:pPr>
            <a:r>
              <a:rPr lang="en-US" sz="2800" smtClean="0"/>
              <a:t>Require all changes be introduced by a change order</a:t>
            </a:r>
          </a:p>
          <a:p>
            <a:pPr>
              <a:lnSpc>
                <a:spcPct val="90000"/>
              </a:lnSpc>
            </a:pPr>
            <a:r>
              <a:rPr lang="en-US" sz="2800" smtClean="0"/>
              <a:t>Require approval in writing by the client’s agent and senior management</a:t>
            </a:r>
          </a:p>
          <a:p>
            <a:pPr>
              <a:lnSpc>
                <a:spcPct val="90000"/>
              </a:lnSpc>
            </a:pPr>
            <a:r>
              <a:rPr lang="en-US" sz="2800" smtClean="0"/>
              <a:t>Consult with project manager prior to preparation of change order</a:t>
            </a:r>
          </a:p>
          <a:p>
            <a:pPr>
              <a:lnSpc>
                <a:spcPct val="90000"/>
              </a:lnSpc>
            </a:pPr>
            <a:r>
              <a:rPr lang="en-US" sz="2800" smtClean="0"/>
              <a:t>Amend master plan to reflect changes</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p:txBody>
          <a:bodyPr/>
          <a:lstStyle/>
          <a:p>
            <a:r>
              <a:rPr lang="en-US" smtClean="0"/>
              <a:t>Copyright</a:t>
            </a:r>
          </a:p>
        </p:txBody>
      </p:sp>
      <p:sp>
        <p:nvSpPr>
          <p:cNvPr id="92163" name="Rectangle 3"/>
          <p:cNvSpPr>
            <a:spLocks noGrp="1" noChangeArrowheads="1"/>
          </p:cNvSpPr>
          <p:nvPr>
            <p:ph idx="4294967295"/>
          </p:nvPr>
        </p:nvSpPr>
        <p:spPr/>
        <p:txBody>
          <a:bodyPr/>
          <a:lstStyle/>
          <a:p>
            <a:pPr marL="0" indent="0">
              <a:lnSpc>
                <a:spcPct val="80000"/>
              </a:lnSpc>
              <a:buFontTx/>
              <a:buNone/>
            </a:pPr>
            <a:r>
              <a:rPr lang="en-US" sz="2400" b="1" smtClean="0"/>
              <a:t>Copyright © 2014 John Wiley &amp; Sons, Inc.</a:t>
            </a:r>
          </a:p>
          <a:p>
            <a:pPr marL="0" indent="0">
              <a:lnSpc>
                <a:spcPct val="80000"/>
              </a:lnSpc>
              <a:buFontTx/>
              <a:buNone/>
            </a:pPr>
            <a:endParaRPr lang="en-US" sz="2400" smtClean="0"/>
          </a:p>
          <a:p>
            <a:pPr marL="0" indent="0">
              <a:lnSpc>
                <a:spcPct val="80000"/>
              </a:lnSpc>
              <a:buFontTx/>
              <a:buNone/>
            </a:pPr>
            <a:r>
              <a:rPr lang="en-US" sz="2400" smtClean="0"/>
              <a:t>All rights reserved.  Reproduction or translation of this work beyond that permitted in Section 117 of the 1976 United States Copyright Act without express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herein.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8" name="Rectangle 8"/>
          <p:cNvSpPr>
            <a:spLocks noGrp="1" noChangeArrowheads="1"/>
          </p:cNvSpPr>
          <p:nvPr>
            <p:ph type="title"/>
          </p:nvPr>
        </p:nvSpPr>
        <p:spPr/>
        <p:txBody>
          <a:bodyPr/>
          <a:lstStyle/>
          <a:p>
            <a:r>
              <a:rPr lang="en-US" smtClean="0"/>
              <a:t>Designing the Monitoring System</a:t>
            </a:r>
          </a:p>
        </p:txBody>
      </p:sp>
      <p:sp>
        <p:nvSpPr>
          <p:cNvPr id="15369" name="Rectangle 9"/>
          <p:cNvSpPr>
            <a:spLocks noGrp="1" noChangeArrowheads="1"/>
          </p:cNvSpPr>
          <p:nvPr>
            <p:ph type="body" idx="1"/>
          </p:nvPr>
        </p:nvSpPr>
        <p:spPr/>
        <p:txBody>
          <a:bodyPr/>
          <a:lstStyle/>
          <a:p>
            <a:pPr>
              <a:lnSpc>
                <a:spcPct val="90000"/>
              </a:lnSpc>
            </a:pPr>
            <a:r>
              <a:rPr lang="en-US" smtClean="0"/>
              <a:t>Identify special characteristics of scope,  cost, and time that need to be controlled</a:t>
            </a:r>
          </a:p>
          <a:p>
            <a:pPr lvl="1">
              <a:lnSpc>
                <a:spcPct val="90000"/>
              </a:lnSpc>
            </a:pPr>
            <a:r>
              <a:rPr lang="en-US" smtClean="0"/>
              <a:t>Specific performance characteristics should be set for each level of detail in the project</a:t>
            </a:r>
          </a:p>
          <a:p>
            <a:pPr>
              <a:lnSpc>
                <a:spcPct val="90000"/>
              </a:lnSpc>
            </a:pPr>
            <a:r>
              <a:rPr lang="en-US" smtClean="0"/>
              <a:t>Real-time data must be identified to measure achievement against the plan</a:t>
            </a:r>
          </a:p>
          <a:p>
            <a:pPr>
              <a:lnSpc>
                <a:spcPct val="90000"/>
              </a:lnSpc>
            </a:pPr>
            <a:r>
              <a:rPr lang="en-US" smtClean="0"/>
              <a:t>It is important to avoid the tendency to focus on easily collected data</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Data Collection and Reporting</a:t>
            </a:r>
          </a:p>
        </p:txBody>
      </p:sp>
      <p:sp>
        <p:nvSpPr>
          <p:cNvPr id="18435" name="Rectangle 3"/>
          <p:cNvSpPr>
            <a:spLocks noGrp="1" noChangeArrowheads="1"/>
          </p:cNvSpPr>
          <p:nvPr>
            <p:ph type="body" idx="1"/>
          </p:nvPr>
        </p:nvSpPr>
        <p:spPr/>
        <p:txBody>
          <a:bodyPr/>
          <a:lstStyle/>
          <a:p>
            <a:r>
              <a:rPr lang="en-US" sz="2800" smtClean="0"/>
              <a:t>Once data to monitor has been decided, mechanisms to collect this data must be designed</a:t>
            </a:r>
          </a:p>
          <a:p>
            <a:r>
              <a:rPr lang="en-US" sz="2800" smtClean="0"/>
              <a:t>Analysis is used to transform data into information</a:t>
            </a:r>
          </a:p>
          <a:p>
            <a:r>
              <a:rPr lang="en-US" sz="2800" smtClean="0"/>
              <a:t>A number of questions come up:</a:t>
            </a:r>
          </a:p>
          <a:p>
            <a:pPr lvl="1"/>
            <a:r>
              <a:rPr lang="en-US" sz="2400" smtClean="0"/>
              <a:t>Should we use special forms?</a:t>
            </a:r>
          </a:p>
          <a:p>
            <a:pPr lvl="1"/>
            <a:r>
              <a:rPr lang="en-US" sz="2400" smtClean="0"/>
              <a:t>Should data be collected before/after milestones?</a:t>
            </a:r>
          </a:p>
          <a:p>
            <a:pPr lvl="1"/>
            <a:r>
              <a:rPr lang="en-US" sz="2400" smtClean="0"/>
              <a:t>Should time and cost data be collected at the same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Data Collecting</a:t>
            </a:r>
          </a:p>
        </p:txBody>
      </p:sp>
      <p:sp>
        <p:nvSpPr>
          <p:cNvPr id="19459" name="Rectangle 3"/>
          <p:cNvSpPr>
            <a:spLocks noGrp="1" noChangeArrowheads="1"/>
          </p:cNvSpPr>
          <p:nvPr>
            <p:ph type="body" idx="1"/>
          </p:nvPr>
        </p:nvSpPr>
        <p:spPr/>
        <p:txBody>
          <a:bodyPr/>
          <a:lstStyle/>
          <a:p>
            <a:pPr marL="609600" indent="-609600">
              <a:buFontTx/>
              <a:buAutoNum type="arabicPeriod"/>
            </a:pPr>
            <a:r>
              <a:rPr lang="en-US" smtClean="0"/>
              <a:t>Frequency counts</a:t>
            </a:r>
          </a:p>
          <a:p>
            <a:pPr marL="609600" indent="-609600">
              <a:buFontTx/>
              <a:buAutoNum type="arabicPeriod"/>
            </a:pPr>
            <a:r>
              <a:rPr lang="en-US" smtClean="0"/>
              <a:t>Raw numbers</a:t>
            </a:r>
          </a:p>
          <a:p>
            <a:pPr marL="609600" indent="-609600">
              <a:buFontTx/>
              <a:buAutoNum type="arabicPeriod"/>
            </a:pPr>
            <a:r>
              <a:rPr lang="en-US" smtClean="0"/>
              <a:t>Subjective numeric ratings</a:t>
            </a:r>
          </a:p>
          <a:p>
            <a:pPr marL="609600" indent="-609600">
              <a:buFontTx/>
              <a:buAutoNum type="arabicPeriod"/>
            </a:pPr>
            <a:r>
              <a:rPr lang="en-US" smtClean="0"/>
              <a:t>Indicators and surrogates</a:t>
            </a:r>
          </a:p>
          <a:p>
            <a:pPr marL="609600" indent="-609600">
              <a:buFontTx/>
              <a:buAutoNum type="arabicPeriod"/>
            </a:pPr>
            <a:r>
              <a:rPr lang="en-US" smtClean="0"/>
              <a:t>Verbal characterizations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Data Analysis</a:t>
            </a:r>
          </a:p>
        </p:txBody>
      </p:sp>
      <p:sp>
        <p:nvSpPr>
          <p:cNvPr id="20483" name="Rectangle 3"/>
          <p:cNvSpPr>
            <a:spLocks noGrp="1" noChangeArrowheads="1"/>
          </p:cNvSpPr>
          <p:nvPr>
            <p:ph type="body" idx="1"/>
          </p:nvPr>
        </p:nvSpPr>
        <p:spPr/>
        <p:txBody>
          <a:bodyPr/>
          <a:lstStyle/>
          <a:p>
            <a:r>
              <a:rPr lang="en-US" smtClean="0"/>
              <a:t>Data analysis techniques</a:t>
            </a:r>
          </a:p>
          <a:p>
            <a:pPr lvl="1"/>
            <a:r>
              <a:rPr lang="en-US" smtClean="0"/>
              <a:t>Simple aggregation</a:t>
            </a:r>
          </a:p>
          <a:p>
            <a:pPr lvl="2"/>
            <a:r>
              <a:rPr lang="en-US" smtClean="0"/>
              <a:t>Averaging, for example</a:t>
            </a:r>
          </a:p>
          <a:p>
            <a:pPr lvl="1"/>
            <a:r>
              <a:rPr lang="en-US" smtClean="0"/>
              <a:t>Fitting statistical distribution functions to the data</a:t>
            </a:r>
          </a:p>
          <a:p>
            <a:pPr lvl="1"/>
            <a:r>
              <a:rPr lang="en-US" smtClean="0"/>
              <a:t>Curve fitting</a:t>
            </a:r>
          </a:p>
          <a:p>
            <a:r>
              <a:rPr lang="en-US" smtClean="0"/>
              <a:t>Significant differences from the plan should be flagged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8" name="Rectangle 14"/>
          <p:cNvSpPr>
            <a:spLocks noGrp="1" noChangeArrowheads="1"/>
          </p:cNvSpPr>
          <p:nvPr>
            <p:ph type="title"/>
          </p:nvPr>
        </p:nvSpPr>
        <p:spPr/>
        <p:txBody>
          <a:bodyPr/>
          <a:lstStyle/>
          <a:p>
            <a:r>
              <a:rPr lang="en-US" smtClean="0"/>
              <a:t>Data Analysis Examples</a:t>
            </a:r>
          </a:p>
        </p:txBody>
      </p:sp>
      <p:pic>
        <p:nvPicPr>
          <p:cNvPr id="21512" name="Picture 8"/>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85800" y="2098675"/>
            <a:ext cx="3810000" cy="1746250"/>
          </a:xfrm>
          <a:noFill/>
          <a:ln/>
        </p:spPr>
      </p:pic>
      <p:pic>
        <p:nvPicPr>
          <p:cNvPr id="21517" name="Picture 13"/>
          <p:cNvPicPr>
            <a:picLocks noGrp="1" noChangeAspect="1" noChangeArrowheads="1"/>
          </p:cNvPicPr>
          <p:nvPr>
            <p:ph sz="half" idx="3"/>
          </p:nvPr>
        </p:nvPicPr>
        <p:blipFill>
          <a:blip r:embed="rId3">
            <a:extLst>
              <a:ext uri="{28A0092B-C50C-407E-A947-70E740481C1C}">
                <a14:useLocalDpi xmlns:a14="http://schemas.microsoft.com/office/drawing/2010/main" val="0"/>
              </a:ext>
            </a:extLst>
          </a:blip>
          <a:srcRect/>
          <a:stretch>
            <a:fillRect/>
          </a:stretch>
        </p:blipFill>
        <p:spPr>
          <a:xfrm>
            <a:off x="4648200" y="2955925"/>
            <a:ext cx="3810000" cy="2163763"/>
          </a:xfrm>
          <a:noFill/>
          <a:ln/>
        </p:spPr>
      </p:pic>
      <p:pic>
        <p:nvPicPr>
          <p:cNvPr id="21520" name="Picture 16"/>
          <p:cNvPicPr>
            <a:picLocks noGrp="1"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685800" y="4152900"/>
            <a:ext cx="3810000" cy="1905000"/>
          </a:xfrm>
          <a:noFill/>
          <a:ln/>
        </p:spPr>
      </p:pic>
      <p:sp>
        <p:nvSpPr>
          <p:cNvPr id="21521" name="Text Box 7"/>
          <p:cNvSpPr txBox="1">
            <a:spLocks noChangeArrowheads="1"/>
          </p:cNvSpPr>
          <p:nvPr/>
        </p:nvSpPr>
        <p:spPr bwMode="auto">
          <a:xfrm>
            <a:off x="457200" y="5927725"/>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t>Figures 7-2, 7-3, 7-4</a:t>
            </a:r>
            <a:endParaRPr lang="en-US"/>
          </a:p>
        </p:txBody>
      </p:sp>
    </p:spTree>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lnDef>
  </a:objectDefaults>
  <a:extraClrSchemeLst>
    <a:extraClrScheme>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356</TotalTime>
  <Words>1794</Words>
  <Application>Microsoft Office PowerPoint</Application>
  <PresentationFormat>On-screen Show (4:3)</PresentationFormat>
  <Paragraphs>244</Paragraphs>
  <Slides>41</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41</vt:i4>
      </vt:variant>
    </vt:vector>
  </HeadingPairs>
  <TitlesOfParts>
    <vt:vector size="45" baseType="lpstr">
      <vt:lpstr>Georgia</vt:lpstr>
      <vt:lpstr>Times New Roman</vt:lpstr>
      <vt:lpstr>Wingdings 2</vt:lpstr>
      <vt:lpstr>blank</vt:lpstr>
      <vt:lpstr>PowerPoint Presentation</vt:lpstr>
      <vt:lpstr>Monitoring and Control</vt:lpstr>
      <vt:lpstr>Plan-Monitor-Control Cycle</vt:lpstr>
      <vt:lpstr>Project Authorization and Expenditure Control System Information Flow</vt:lpstr>
      <vt:lpstr>Designing the Monitoring System</vt:lpstr>
      <vt:lpstr>Data Collection and Reporting</vt:lpstr>
      <vt:lpstr>Data Collecting</vt:lpstr>
      <vt:lpstr>Data Analysis</vt:lpstr>
      <vt:lpstr>Data Analysis Examples</vt:lpstr>
      <vt:lpstr>Reporting and Report Types</vt:lpstr>
      <vt:lpstr>Report Types</vt:lpstr>
      <vt:lpstr>Additional Report Benefits</vt:lpstr>
      <vt:lpstr>Meetings</vt:lpstr>
      <vt:lpstr>Meeting Guidelines</vt:lpstr>
      <vt:lpstr>Virtual Reports, Meetings, and Project Management</vt:lpstr>
      <vt:lpstr>Earned Value</vt:lpstr>
      <vt:lpstr>Conventions Used to Estimate Progress on Tasks</vt:lpstr>
      <vt:lpstr>Earned Value Chart</vt:lpstr>
      <vt:lpstr>Two Simple Rules for Variances</vt:lpstr>
      <vt:lpstr>Variances</vt:lpstr>
      <vt:lpstr>Example</vt:lpstr>
      <vt:lpstr>Various Variances Visually</vt:lpstr>
      <vt:lpstr>Calculations for Example</vt:lpstr>
      <vt:lpstr>Additional Items of Interest</vt:lpstr>
      <vt:lpstr>Additional Calculations for Example</vt:lpstr>
      <vt:lpstr>Microsoft Project Status Report for DVD Project</vt:lpstr>
      <vt:lpstr>Project Control</vt:lpstr>
      <vt:lpstr>Purposes of Control</vt:lpstr>
      <vt:lpstr>Purposes of a Control System</vt:lpstr>
      <vt:lpstr>Primary Mechanisms by which Project Manager Exerts Control</vt:lpstr>
      <vt:lpstr>Common Mistakes</vt:lpstr>
      <vt:lpstr>Control System Components</vt:lpstr>
      <vt:lpstr>Types of Control Systems</vt:lpstr>
      <vt:lpstr>Tools for Control</vt:lpstr>
      <vt:lpstr>Critical Ratio Calculations</vt:lpstr>
      <vt:lpstr>More Tools for Control</vt:lpstr>
      <vt:lpstr>Two Sample Control Charts</vt:lpstr>
      <vt:lpstr>Scope Creep and Change Control</vt:lpstr>
      <vt:lpstr>Purpose of Change Control System</vt:lpstr>
      <vt:lpstr>Rules for Controlling  Scope Creep</vt:lpstr>
      <vt:lpstr>Copyright</vt:lpstr>
    </vt:vector>
  </TitlesOfParts>
  <Company>Southern Polytechnic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Monitoring and Controlling the Project</dc:title>
  <dc:subject>Project Management in Practice</dc:subject>
  <dc:creator>Dr. Ronny Richardson, Chair</dc:creator>
  <cp:lastModifiedBy>contact@xlsxtemp.com</cp:lastModifiedBy>
  <cp:revision>40</cp:revision>
  <dcterms:created xsi:type="dcterms:W3CDTF">2013-05-27T14:22:22Z</dcterms:created>
  <dcterms:modified xsi:type="dcterms:W3CDTF">2017-06-30T11:08:23Z</dcterms:modified>
</cp:coreProperties>
</file>